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60BAC-20A9-4F23-9A59-355965E3E33E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C8252-D4B2-4757-A296-FD4192A25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86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C8252-D4B2-4757-A296-FD4192A25B7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69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7DE19A-50F3-4C33-A233-0D861454687A}" type="datetimeFigureOut">
              <a:rPr lang="cs-CZ" smtClean="0"/>
              <a:t>18. 1. 2017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1781A3-F868-418E-B14C-0BCFE2C3887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42020" y="3356992"/>
            <a:ext cx="6400800" cy="1752600"/>
          </a:xfrm>
        </p:spPr>
        <p:txBody>
          <a:bodyPr/>
          <a:lstStyle/>
          <a:p>
            <a:r>
              <a:rPr lang="cs-CZ" dirty="0" smtClean="0"/>
              <a:t>Pracovní verze č. 1</a:t>
            </a:r>
          </a:p>
          <a:p>
            <a:endParaRPr lang="cs-CZ" dirty="0"/>
          </a:p>
          <a:p>
            <a:r>
              <a:rPr lang="cs-CZ" dirty="0" smtClean="0"/>
              <a:t>19. 1. 2016 Podlesí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/>
          <a:lstStyle/>
          <a:p>
            <a:r>
              <a:rPr lang="cs-CZ" dirty="0" smtClean="0"/>
              <a:t>Interní postupy MAS Brdy</a:t>
            </a:r>
            <a:endParaRPr lang="cs-CZ" dirty="0"/>
          </a:p>
        </p:txBody>
      </p:sp>
      <p:pic>
        <p:nvPicPr>
          <p:cNvPr id="4" name="Obrázek 3" descr="C:\Users\paldav\Desktop\Loga\Logolinky\RGB\JPG\IROP_CZ_RO_B_C RGB_malý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655" y="5285656"/>
            <a:ext cx="5637530" cy="928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3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Auditní stopa, archivace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/>
          <a:lstStyle/>
          <a:p>
            <a:r>
              <a:rPr lang="cs-CZ" dirty="0" smtClean="0"/>
              <a:t>Auditní stopa, archivace a poskytování informací a dokumentace minimálně do konce roku 2030</a:t>
            </a:r>
          </a:p>
          <a:p>
            <a:r>
              <a:rPr lang="cs-CZ" dirty="0" smtClean="0"/>
              <a:t>Zápis do registru Úřadu pro ochranu osobních údajů dne 18. 11. 2016</a:t>
            </a:r>
          </a:p>
          <a:p>
            <a:r>
              <a:rPr lang="cs-CZ" dirty="0" smtClean="0"/>
              <a:t>Postup archivace 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značení dokumentů</a:t>
            </a:r>
          </a:p>
          <a:p>
            <a:pPr lvl="1"/>
            <a:r>
              <a:rPr lang="cs-CZ" dirty="0" smtClean="0"/>
              <a:t>dokumenty vztahujících se k žádosti o podporu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odpůrné dokumentů</a:t>
            </a:r>
          </a:p>
          <a:p>
            <a:r>
              <a:rPr lang="cs-CZ" dirty="0"/>
              <a:t>Skartační řízení </a:t>
            </a:r>
          </a:p>
          <a:p>
            <a:endParaRPr lang="cs-CZ" dirty="0" smtClean="0"/>
          </a:p>
        </p:txBody>
      </p:sp>
      <p:pic>
        <p:nvPicPr>
          <p:cNvPr id="4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9. Komunikace se žadateli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Postup komunikace </a:t>
            </a:r>
          </a:p>
          <a:p>
            <a:r>
              <a:rPr lang="cs-CZ" dirty="0" smtClean="0"/>
              <a:t>Auditní stopa – zápisy, FAQ, informace na webu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Povinnost poskytovat informace a dokumentaci MMR, MF ČR, EK, Nejvyššímu kontrolnímu orgánu…..</a:t>
            </a:r>
          </a:p>
          <a:p>
            <a:r>
              <a:rPr lang="cs-CZ" dirty="0" smtClean="0"/>
              <a:t>Informovat ŘO IROP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83568" y="3068960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10. Spolupráce s externími subjekty</a:t>
            </a:r>
            <a:endParaRPr lang="cs-CZ" dirty="0"/>
          </a:p>
        </p:txBody>
      </p:sp>
      <p:pic>
        <p:nvPicPr>
          <p:cNvPr id="6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6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11. Nesrovnalosti a stížnosti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/>
          <a:lstStyle/>
          <a:p>
            <a:r>
              <a:rPr lang="cs-CZ" dirty="0" smtClean="0"/>
              <a:t>Výsledek kontrol je podezření na nesrovnalost, zejména na podvodné jednání  </a:t>
            </a:r>
            <a:r>
              <a:rPr lang="cs-CZ" dirty="0" smtClean="0">
                <a:latin typeface="Times New Roman"/>
                <a:cs typeface="Times New Roman"/>
              </a:rPr>
              <a:t>→</a:t>
            </a:r>
            <a:r>
              <a:rPr lang="cs-CZ" dirty="0" smtClean="0"/>
              <a:t> hlášení na CRR/ ŘO IROP </a:t>
            </a:r>
          </a:p>
          <a:p>
            <a:r>
              <a:rPr lang="cs-CZ" dirty="0" smtClean="0"/>
              <a:t>Stížnosti </a:t>
            </a:r>
          </a:p>
          <a:p>
            <a:pPr lvl="1"/>
            <a:r>
              <a:rPr lang="cs-CZ" dirty="0" smtClean="0"/>
              <a:t>Způsob podání,</a:t>
            </a:r>
          </a:p>
          <a:p>
            <a:pPr lvl="1"/>
            <a:r>
              <a:rPr lang="cs-CZ" dirty="0" smtClean="0"/>
              <a:t>Forma stížnosti</a:t>
            </a:r>
          </a:p>
          <a:p>
            <a:pPr lvl="1"/>
            <a:r>
              <a:rPr lang="cs-CZ" dirty="0" smtClean="0"/>
              <a:t>Postup vyřizování 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9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Lenka Kurtinová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1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povinný dokument pro vyhlášení výzev</a:t>
            </a:r>
          </a:p>
          <a:p>
            <a:r>
              <a:rPr lang="cs-CZ" dirty="0"/>
              <a:t>princip zpracování </a:t>
            </a:r>
            <a:r>
              <a:rPr lang="cs-CZ" dirty="0" smtClean="0"/>
              <a:t>dle minimálního požadavku ze dne 25.10.2016</a:t>
            </a:r>
            <a:endParaRPr lang="cs-CZ" dirty="0"/>
          </a:p>
          <a:p>
            <a:r>
              <a:rPr lang="cs-CZ" dirty="0" smtClean="0"/>
              <a:t>výchozí dokumentace</a:t>
            </a:r>
          </a:p>
          <a:p>
            <a:pPr marL="457200" lvl="1" indent="0">
              <a:buNone/>
            </a:pPr>
            <a:r>
              <a:rPr lang="cs-CZ" sz="1800" dirty="0" smtClean="0"/>
              <a:t>Nařízení Evropského parlamentu a Rady (EU) č. 1303/2013, o společných ustanovení o Evropském fondu pro rozvoj venkova, …. regionální rozvoj, sociálního fondu, ….; IROP; Obecná pravidla pro žadatele, Metodický pokyn; SCLLD atd. </a:t>
            </a:r>
          </a:p>
          <a:p>
            <a:r>
              <a:rPr lang="cs-CZ" dirty="0" smtClean="0"/>
              <a:t>schválení nejvyšším orgánem MAS, pokud není stanoveno jinak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C:\Users\Milan\Pictures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5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1.    Identifikace </a:t>
            </a:r>
            <a:r>
              <a:rPr lang="cs-CZ" dirty="0"/>
              <a:t>MAS	</a:t>
            </a:r>
          </a:p>
          <a:p>
            <a:pPr marL="0" indent="0">
              <a:buNone/>
            </a:pPr>
            <a:r>
              <a:rPr lang="cs-CZ" dirty="0" smtClean="0"/>
              <a:t>2.    Administrativní </a:t>
            </a:r>
            <a:r>
              <a:rPr lang="cs-CZ" dirty="0"/>
              <a:t>kapacity	</a:t>
            </a:r>
          </a:p>
          <a:p>
            <a:pPr marL="0" indent="0">
              <a:buNone/>
            </a:pPr>
            <a:r>
              <a:rPr lang="cs-CZ" dirty="0" smtClean="0"/>
              <a:t>3.    Příprava </a:t>
            </a:r>
            <a:r>
              <a:rPr lang="cs-CZ" dirty="0"/>
              <a:t>a vyhlášení výzvy MAS	</a:t>
            </a:r>
          </a:p>
          <a:p>
            <a:pPr marL="0" indent="0">
              <a:buNone/>
            </a:pPr>
            <a:r>
              <a:rPr lang="cs-CZ" dirty="0" smtClean="0"/>
              <a:t>4.    Hodnocení </a:t>
            </a:r>
            <a:r>
              <a:rPr lang="cs-CZ" dirty="0"/>
              <a:t>a výběr </a:t>
            </a:r>
            <a:r>
              <a:rPr lang="cs-CZ" dirty="0" smtClean="0"/>
              <a:t>projektů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5.    Výběr </a:t>
            </a:r>
            <a:r>
              <a:rPr lang="cs-CZ" dirty="0"/>
              <a:t>projektů	</a:t>
            </a:r>
          </a:p>
          <a:p>
            <a:pPr marL="0" indent="0">
              <a:buNone/>
            </a:pPr>
            <a:r>
              <a:rPr lang="cs-CZ" dirty="0" smtClean="0"/>
              <a:t>6.    Přezkum </a:t>
            </a:r>
            <a:r>
              <a:rPr lang="cs-CZ" dirty="0"/>
              <a:t>hodnocení a výběru projektů	</a:t>
            </a:r>
          </a:p>
          <a:p>
            <a:pPr marL="0" indent="0">
              <a:buNone/>
            </a:pPr>
            <a:r>
              <a:rPr lang="cs-CZ" dirty="0" smtClean="0"/>
              <a:t>7.    Postupy </a:t>
            </a:r>
            <a:r>
              <a:rPr lang="cs-CZ" dirty="0"/>
              <a:t>pro posuzování změn projektů	</a:t>
            </a:r>
          </a:p>
          <a:p>
            <a:pPr marL="0" indent="0">
              <a:buNone/>
            </a:pPr>
            <a:r>
              <a:rPr lang="cs-CZ" dirty="0" smtClean="0"/>
              <a:t>8.    Auditní </a:t>
            </a:r>
            <a:r>
              <a:rPr lang="cs-CZ" dirty="0"/>
              <a:t>stopa, </a:t>
            </a:r>
            <a:r>
              <a:rPr lang="cs-CZ" dirty="0" smtClean="0"/>
              <a:t>archivace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9.    Komunikace </a:t>
            </a:r>
            <a:r>
              <a:rPr lang="cs-CZ" dirty="0"/>
              <a:t>se žadateli	</a:t>
            </a:r>
          </a:p>
          <a:p>
            <a:pPr marL="0" indent="0">
              <a:buNone/>
            </a:pPr>
            <a:r>
              <a:rPr lang="cs-CZ" dirty="0" smtClean="0"/>
              <a:t>10.  </a:t>
            </a:r>
            <a:r>
              <a:rPr lang="cs-CZ" dirty="0"/>
              <a:t>Spolupráce s externími </a:t>
            </a:r>
            <a:r>
              <a:rPr lang="cs-CZ" dirty="0" smtClean="0"/>
              <a:t>subjekty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11.  </a:t>
            </a:r>
            <a:r>
              <a:rPr lang="cs-CZ" dirty="0"/>
              <a:t>Nesrovnalosti a stížnosti	</a:t>
            </a:r>
          </a:p>
        </p:txBody>
      </p:sp>
      <p:pic>
        <p:nvPicPr>
          <p:cNvPr id="4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05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Identifikace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název, právní subjektivita….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Kancelář MAS (vedoucí, projektový manažer, finanční manažer)</a:t>
            </a:r>
          </a:p>
          <a:p>
            <a:pPr lvl="1"/>
            <a:r>
              <a:rPr lang="cs-CZ" dirty="0" smtClean="0"/>
              <a:t>Programový výbor</a:t>
            </a:r>
          </a:p>
          <a:p>
            <a:pPr lvl="1"/>
            <a:r>
              <a:rPr lang="cs-CZ" dirty="0" smtClean="0"/>
              <a:t>Monitorovací výbor</a:t>
            </a:r>
          </a:p>
          <a:p>
            <a:pPr lvl="1"/>
            <a:r>
              <a:rPr lang="cs-CZ" dirty="0" smtClean="0"/>
              <a:t>Výběrová komise </a:t>
            </a:r>
          </a:p>
          <a:p>
            <a:pPr lvl="1"/>
            <a:r>
              <a:rPr lang="cs-CZ" dirty="0" smtClean="0"/>
              <a:t>Externí experti (konzultace)</a:t>
            </a:r>
          </a:p>
          <a:p>
            <a:pPr lvl="1"/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58835" y="2564904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2. Administrativní kapacity</a:t>
            </a:r>
            <a:endParaRPr lang="cs-CZ" dirty="0"/>
          </a:p>
        </p:txBody>
      </p:sp>
      <p:pic>
        <p:nvPicPr>
          <p:cNvPr id="5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9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Příprava a vyhlášení výzvy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/>
          <a:lstStyle/>
          <a:p>
            <a:r>
              <a:rPr lang="cs-CZ" dirty="0" smtClean="0"/>
              <a:t>Povinná struktura výzvy MAS </a:t>
            </a:r>
          </a:p>
          <a:p>
            <a:r>
              <a:rPr lang="cs-CZ" dirty="0" smtClean="0"/>
              <a:t>Odpovědnost za zpracování harmonogramu výzev a jeho odeslán na ŘO IROP</a:t>
            </a:r>
          </a:p>
          <a:p>
            <a:r>
              <a:rPr lang="cs-CZ" dirty="0" smtClean="0"/>
              <a:t>Odpovědnost za vyhlášení výzev a jejich změn</a:t>
            </a:r>
          </a:p>
          <a:p>
            <a:r>
              <a:rPr lang="cs-CZ" dirty="0" smtClean="0"/>
              <a:t>Postup pro změny ve výzvě</a:t>
            </a:r>
            <a:endParaRPr lang="cs-CZ" dirty="0"/>
          </a:p>
        </p:txBody>
      </p:sp>
      <p:pic>
        <p:nvPicPr>
          <p:cNvPr id="4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4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Hodnocení a výběr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4572000"/>
          </a:xfrm>
        </p:spPr>
        <p:txBody>
          <a:bodyPr/>
          <a:lstStyle/>
          <a:p>
            <a:r>
              <a:rPr lang="cs-CZ" dirty="0" smtClean="0"/>
              <a:t>Kritéria hodnocení </a:t>
            </a:r>
          </a:p>
          <a:p>
            <a:r>
              <a:rPr lang="cs-CZ" dirty="0" smtClean="0"/>
              <a:t>Kontrola formálních náležitostí a přijatelnosti</a:t>
            </a:r>
          </a:p>
          <a:p>
            <a:r>
              <a:rPr lang="cs-CZ" dirty="0" smtClean="0"/>
              <a:t>Věcné hodnocení  </a:t>
            </a:r>
            <a:endParaRPr lang="cs-CZ" dirty="0"/>
          </a:p>
          <a:p>
            <a:r>
              <a:rPr lang="cs-CZ" dirty="0" smtClean="0"/>
              <a:t>Ex-ante </a:t>
            </a:r>
            <a:r>
              <a:rPr lang="cs-CZ" dirty="0"/>
              <a:t>analýza rizik a kontrola projektu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C:\Users\Milan\Pictures\13_18corel_00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7"/>
          <a:stretch/>
        </p:blipFill>
        <p:spPr bwMode="auto">
          <a:xfrm>
            <a:off x="3779912" y="4213978"/>
            <a:ext cx="1584176" cy="22322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C:\Users\Milan\Pictures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3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</a:t>
            </a:r>
            <a:r>
              <a:rPr lang="cs-CZ" dirty="0"/>
              <a:t>V</a:t>
            </a:r>
            <a:r>
              <a:rPr lang="cs-CZ" dirty="0" smtClean="0"/>
              <a:t>ýběr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840339"/>
            <a:ext cx="7772400" cy="4572000"/>
          </a:xfrm>
        </p:spPr>
        <p:txBody>
          <a:bodyPr/>
          <a:lstStyle/>
          <a:p>
            <a:r>
              <a:rPr lang="cs-CZ" dirty="0" smtClean="0"/>
              <a:t>Zápis z přechozího hodnocení</a:t>
            </a:r>
          </a:p>
          <a:p>
            <a:r>
              <a:rPr lang="cs-CZ" dirty="0" smtClean="0"/>
              <a:t>Výběr projektů k realizaci zajišťuji rozhodovací orgán </a:t>
            </a:r>
          </a:p>
          <a:p>
            <a:r>
              <a:rPr lang="cs-CZ" dirty="0" smtClean="0"/>
              <a:t>Nejvyšší </a:t>
            </a:r>
            <a:r>
              <a:rPr lang="cs-CZ" dirty="0" smtClean="0"/>
              <a:t>orgán </a:t>
            </a:r>
            <a:r>
              <a:rPr lang="cs-CZ" dirty="0" smtClean="0"/>
              <a:t>nemůže měnit pořadí ani hodnocení</a:t>
            </a:r>
          </a:p>
          <a:p>
            <a:r>
              <a:rPr lang="cs-CZ" dirty="0" smtClean="0"/>
              <a:t>Vyčerpání alokace – postup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4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6. Přezkum hodnocení a výběr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/>
          <a:lstStyle/>
          <a:p>
            <a:r>
              <a:rPr lang="cs-CZ" dirty="0" smtClean="0"/>
              <a:t>Žádost na přezkum hodnocení </a:t>
            </a:r>
          </a:p>
          <a:p>
            <a:r>
              <a:rPr lang="cs-CZ" dirty="0" smtClean="0"/>
              <a:t>Přezkumné řízení</a:t>
            </a:r>
          </a:p>
          <a:p>
            <a:pPr lvl="1"/>
            <a:r>
              <a:rPr lang="cs-CZ" dirty="0" smtClean="0"/>
              <a:t>Monitorovací výbor</a:t>
            </a:r>
          </a:p>
          <a:p>
            <a:pPr lvl="1"/>
            <a:r>
              <a:rPr lang="cs-CZ" dirty="0" smtClean="0"/>
              <a:t>Vedoucí zaměstnanec SCLLD</a:t>
            </a:r>
          </a:p>
          <a:p>
            <a:pPr lvl="1"/>
            <a:r>
              <a:rPr lang="cs-CZ" dirty="0" smtClean="0"/>
              <a:t>žadatel</a:t>
            </a:r>
          </a:p>
          <a:p>
            <a:r>
              <a:rPr lang="cs-CZ" dirty="0" smtClean="0"/>
              <a:t>Výsledky</a:t>
            </a:r>
          </a:p>
          <a:p>
            <a:r>
              <a:rPr lang="cs-CZ" dirty="0" smtClean="0"/>
              <a:t>Přezkum i ŘO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0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7. Postupy pro posuzování změn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/>
          <a:lstStyle/>
          <a:p>
            <a:r>
              <a:rPr lang="cs-CZ" dirty="0" smtClean="0"/>
              <a:t>Změny ze strany žadatele</a:t>
            </a:r>
          </a:p>
          <a:p>
            <a:r>
              <a:rPr lang="cs-CZ" dirty="0" smtClean="0"/>
              <a:t>Změny </a:t>
            </a:r>
            <a:r>
              <a:rPr lang="cs-CZ" u="sng" dirty="0" smtClean="0"/>
              <a:t>podstatné</a:t>
            </a:r>
            <a:r>
              <a:rPr lang="cs-CZ" dirty="0" smtClean="0"/>
              <a:t> a nepodstatné</a:t>
            </a:r>
          </a:p>
          <a:p>
            <a:r>
              <a:rPr lang="cs-CZ" dirty="0" smtClean="0"/>
              <a:t>Hodnocení 2 členy výběrového orgánu – vyjádření</a:t>
            </a:r>
          </a:p>
          <a:p>
            <a:r>
              <a:rPr lang="cs-CZ" dirty="0" smtClean="0"/>
              <a:t>Výsledek – povolení x zamítnutí změny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C:\Users\Milan\Picture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56345" cy="85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4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Vlastní 4">
      <a:dk1>
        <a:srgbClr val="062328"/>
      </a:dk1>
      <a:lt1>
        <a:sysClr val="window" lastClr="FFFFFF"/>
      </a:lt1>
      <a:dk2>
        <a:srgbClr val="3F7E29"/>
      </a:dk2>
      <a:lt2>
        <a:srgbClr val="DBF5F9"/>
      </a:lt2>
      <a:accent1>
        <a:srgbClr val="54A838"/>
      </a:accent1>
      <a:accent2>
        <a:srgbClr val="3F7E29"/>
      </a:accent2>
      <a:accent3>
        <a:srgbClr val="062328"/>
      </a:accent3>
      <a:accent4>
        <a:srgbClr val="062328"/>
      </a:accent4>
      <a:accent5>
        <a:srgbClr val="062328"/>
      </a:accent5>
      <a:accent6>
        <a:srgbClr val="062328"/>
      </a:accent6>
      <a:hlink>
        <a:srgbClr val="062328"/>
      </a:hlink>
      <a:folHlink>
        <a:srgbClr val="062328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617</TotalTime>
  <Words>385</Words>
  <Application>Microsoft Office PowerPoint</Application>
  <PresentationFormat>Předvádění na obrazovce (4:3)</PresentationFormat>
  <Paragraphs>90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Jmění</vt:lpstr>
      <vt:lpstr>Interní postupy MAS Brdy</vt:lpstr>
      <vt:lpstr>Význam </vt:lpstr>
      <vt:lpstr>Povinná struktura</vt:lpstr>
      <vt:lpstr>1. Identifikace </vt:lpstr>
      <vt:lpstr>3. Příprava a vyhlášení výzvy MAS</vt:lpstr>
      <vt:lpstr>4. Hodnocení a výběr projektů</vt:lpstr>
      <vt:lpstr>5. Výběr projektů</vt:lpstr>
      <vt:lpstr>6. Přezkum hodnocení a výběr projektů</vt:lpstr>
      <vt:lpstr>7. Postupy pro posuzování změn projektů</vt:lpstr>
      <vt:lpstr>8. Auditní stopa, archivace</vt:lpstr>
      <vt:lpstr>9. Komunikace se žadateli</vt:lpstr>
      <vt:lpstr>11. Nesrovnalosti a stížnosti</vt:lpstr>
      <vt:lpstr>Děkuji za pozornost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Interní postupy MAS Brdy</dc:title>
  <dc:creator>Milan.Janota@hotmail.com</dc:creator>
  <cp:lastModifiedBy>Milan.Janota@hotmail.com</cp:lastModifiedBy>
  <cp:revision>29</cp:revision>
  <dcterms:created xsi:type="dcterms:W3CDTF">2017-01-16T09:41:49Z</dcterms:created>
  <dcterms:modified xsi:type="dcterms:W3CDTF">2017-01-18T20:58:43Z</dcterms:modified>
</cp:coreProperties>
</file>