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58" r:id="rId3"/>
    <p:sldId id="261" r:id="rId4"/>
    <p:sldId id="263" r:id="rId5"/>
    <p:sldId id="260" r:id="rId6"/>
    <p:sldId id="257" r:id="rId7"/>
    <p:sldId id="274" r:id="rId8"/>
    <p:sldId id="275" r:id="rId9"/>
    <p:sldId id="277" r:id="rId10"/>
    <p:sldId id="264" r:id="rId11"/>
    <p:sldId id="265" r:id="rId12"/>
    <p:sldId id="271" r:id="rId13"/>
    <p:sldId id="272" r:id="rId14"/>
    <p:sldId id="266" r:id="rId15"/>
    <p:sldId id="273" r:id="rId16"/>
    <p:sldId id="278" r:id="rId17"/>
    <p:sldId id="262" r:id="rId18"/>
    <p:sldId id="268" r:id="rId1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53" autoAdjust="0"/>
    <p:restoredTop sz="94680" autoAdjust="0"/>
  </p:normalViewPr>
  <p:slideViewPr>
    <p:cSldViewPr>
      <p:cViewPr varScale="1">
        <p:scale>
          <a:sx n="111" d="100"/>
          <a:sy n="111" d="100"/>
        </p:scale>
        <p:origin x="-207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A40FFC-1BFB-4DD7-BDCA-47004ACFBFEF}" type="datetimeFigureOut">
              <a:rPr lang="cs-CZ" smtClean="0"/>
              <a:t>11.4.2018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A256BA-5FF8-4B4A-AAD7-41E594293F30}" type="slidenum">
              <a:rPr lang="cs-CZ" smtClean="0"/>
              <a:t>‹#›</a:t>
            </a:fld>
            <a:endParaRPr lang="cs-CZ"/>
          </a:p>
        </p:txBody>
      </p:sp>
    </p:spTree>
    <p:extLst>
      <p:ext uri="{BB962C8B-B14F-4D97-AF65-F5344CB8AC3E}">
        <p14:creationId xmlns:p14="http://schemas.microsoft.com/office/powerpoint/2010/main" val="3430988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EA256BA-5FF8-4B4A-AAD7-41E594293F30}" type="slidenum">
              <a:rPr lang="cs-CZ" smtClean="0"/>
              <a:t>2</a:t>
            </a:fld>
            <a:endParaRPr lang="cs-CZ"/>
          </a:p>
        </p:txBody>
      </p:sp>
    </p:spTree>
    <p:extLst>
      <p:ext uri="{BB962C8B-B14F-4D97-AF65-F5344CB8AC3E}">
        <p14:creationId xmlns:p14="http://schemas.microsoft.com/office/powerpoint/2010/main" val="263397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Pravoúhlý trojúhelní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Nadpis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cs-CZ" smtClean="0"/>
              <a:t>Kliknutím lze upravit styl.</a:t>
            </a:r>
            <a:endParaRPr kumimoji="0" lang="en-US"/>
          </a:p>
        </p:txBody>
      </p:sp>
      <p:sp>
        <p:nvSpPr>
          <p:cNvPr id="17" name="Podnadpis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smtClean="0"/>
              <a:t>Kliknutím lze upravit styl předlohy.</a:t>
            </a:r>
            <a:endParaRPr kumimoji="0" lang="en-US"/>
          </a:p>
        </p:txBody>
      </p:sp>
      <p:grpSp>
        <p:nvGrpSpPr>
          <p:cNvPr id="2" name="Skupina 1"/>
          <p:cNvGrpSpPr/>
          <p:nvPr/>
        </p:nvGrpSpPr>
        <p:grpSpPr>
          <a:xfrm>
            <a:off x="-3765" y="4953000"/>
            <a:ext cx="9147765" cy="1912088"/>
            <a:chOff x="-3765" y="4832896"/>
            <a:chExt cx="9147765" cy="2032192"/>
          </a:xfrm>
        </p:grpSpPr>
        <p:sp>
          <p:nvSpPr>
            <p:cNvPr id="7" name="Volný tvar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Volný tvar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Volný tvar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Přímá spojnice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Zástupný symbol pro datum 29"/>
          <p:cNvSpPr>
            <a:spLocks noGrp="1"/>
          </p:cNvSpPr>
          <p:nvPr>
            <p:ph type="dt" sz="half" idx="10"/>
          </p:nvPr>
        </p:nvSpPr>
        <p:spPr/>
        <p:txBody>
          <a:bodyPr/>
          <a:lstStyle>
            <a:lvl1pPr>
              <a:defRPr>
                <a:solidFill>
                  <a:srgbClr val="FFFFFF"/>
                </a:solidFill>
              </a:defRPr>
            </a:lvl1pPr>
            <a:extLst/>
          </a:lstStyle>
          <a:p>
            <a:fld id="{5CA9FC7A-593B-4C2A-B606-11407AEBE662}" type="datetimeFigureOut">
              <a:rPr lang="cs-CZ" smtClean="0"/>
              <a:t>11.4.2018</a:t>
            </a:fld>
            <a:endParaRPr lang="cs-CZ"/>
          </a:p>
        </p:txBody>
      </p:sp>
      <p:sp>
        <p:nvSpPr>
          <p:cNvPr id="19" name="Zástupný symbol pro zápatí 18"/>
          <p:cNvSpPr>
            <a:spLocks noGrp="1"/>
          </p:cNvSpPr>
          <p:nvPr>
            <p:ph type="ftr" sz="quarter" idx="11"/>
          </p:nvPr>
        </p:nvSpPr>
        <p:spPr/>
        <p:txBody>
          <a:bodyPr/>
          <a:lstStyle>
            <a:lvl1pPr>
              <a:defRPr>
                <a:solidFill>
                  <a:schemeClr val="accent1">
                    <a:tint val="20000"/>
                  </a:schemeClr>
                </a:solidFill>
              </a:defRPr>
            </a:lvl1pPr>
            <a:extLst/>
          </a:lstStyle>
          <a:p>
            <a:endParaRPr lang="cs-CZ"/>
          </a:p>
        </p:txBody>
      </p:sp>
      <p:sp>
        <p:nvSpPr>
          <p:cNvPr id="27" name="Zástupný symbol pro číslo snímku 26"/>
          <p:cNvSpPr>
            <a:spLocks noGrp="1"/>
          </p:cNvSpPr>
          <p:nvPr>
            <p:ph type="sldNum" sz="quarter" idx="12"/>
          </p:nvPr>
        </p:nvSpPr>
        <p:spPr/>
        <p:txBody>
          <a:bodyPr/>
          <a:lstStyle>
            <a:lvl1pPr>
              <a:defRPr>
                <a:solidFill>
                  <a:srgbClr val="FFFFFF"/>
                </a:solidFill>
              </a:defRPr>
            </a:lvl1pPr>
            <a:extLst/>
          </a:lstStyle>
          <a:p>
            <a:fld id="{F3279B02-0C6D-47B3-B327-A1BDDF5E9AA7}"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1481329"/>
            <a:ext cx="8229600" cy="4386071"/>
          </a:xfrm>
        </p:spPr>
        <p:txBody>
          <a:bodyPr vert="eaVert"/>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5CA9FC7A-593B-4C2A-B606-11407AEBE662}" type="datetimeFigureOut">
              <a:rPr lang="cs-CZ" smtClean="0"/>
              <a:t>11.4.2018</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F3279B02-0C6D-47B3-B327-A1BDDF5E9AA7}"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44013" y="274640"/>
            <a:ext cx="1777470" cy="5592761"/>
          </a:xfrm>
        </p:spPr>
        <p:txBody>
          <a:bodyPr vert="eaVert"/>
          <a:lstStyle>
            <a:extLs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274641"/>
            <a:ext cx="6324600" cy="5592760"/>
          </a:xfrm>
        </p:spPr>
        <p:txBody>
          <a:bodyPr vert="eaVert"/>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5CA9FC7A-593B-4C2A-B606-11407AEBE662}" type="datetimeFigureOut">
              <a:rPr lang="cs-CZ" smtClean="0"/>
              <a:t>11.4.2018</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F3279B02-0C6D-47B3-B327-A1BDDF5E9AA7}"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5CA9FC7A-593B-4C2A-B606-11407AEBE662}" type="datetimeFigureOut">
              <a:rPr lang="cs-CZ" smtClean="0"/>
              <a:t>11.4.2018</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F3279B02-0C6D-47B3-B327-A1BDDF5E9AA7}" type="slidenum">
              <a:rPr lang="cs-CZ" smtClean="0"/>
              <a:t>‹#›</a:t>
            </a:fld>
            <a:endParaRPr lang="cs-CZ"/>
          </a:p>
        </p:txBody>
      </p:sp>
      <p:sp>
        <p:nvSpPr>
          <p:cNvPr id="7" name="Nadpis 6"/>
          <p:cNvSpPr>
            <a:spLocks noGrp="1"/>
          </p:cNvSpPr>
          <p:nvPr>
            <p:ph type="title"/>
          </p:nvPr>
        </p:nvSpPr>
        <p:spPr/>
        <p:txBody>
          <a:bodyPr rtlCol="0"/>
          <a:lstStyle>
            <a:extLst/>
          </a:lstStyle>
          <a:p>
            <a:r>
              <a:rPr kumimoji="0" lang="cs-CZ" smtClean="0"/>
              <a:t>Kliknutím lze upravit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cs-CZ" smtClean="0"/>
              <a:t>Kliknutím lze upravit styl.</a:t>
            </a:r>
            <a:endParaRPr kumimoji="0" lang="en-US"/>
          </a:p>
        </p:txBody>
      </p:sp>
      <p:sp>
        <p:nvSpPr>
          <p:cNvPr id="3" name="Zástupný symbol pro tex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p:txBody>
          <a:bodyPr/>
          <a:lstStyle>
            <a:extLst/>
          </a:lstStyle>
          <a:p>
            <a:fld id="{5CA9FC7A-593B-4C2A-B606-11407AEBE662}" type="datetimeFigureOut">
              <a:rPr lang="cs-CZ" smtClean="0"/>
              <a:t>11.4.2018</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F3279B02-0C6D-47B3-B327-A1BDDF5E9AA7}" type="slidenum">
              <a:rPr lang="cs-CZ" smtClean="0"/>
              <a:t>‹#›</a:t>
            </a:fld>
            <a:endParaRPr lang="cs-CZ"/>
          </a:p>
        </p:txBody>
      </p:sp>
      <p:sp>
        <p:nvSpPr>
          <p:cNvPr id="7" name="Dvojitá šipk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Dvojitá šipk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2">
        <a:schemeClr val="bg1"/>
      </p:bgRef>
    </p:bg>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5CA9FC7A-593B-4C2A-B606-11407AEBE662}" type="datetimeFigureOut">
              <a:rPr lang="cs-CZ" smtClean="0"/>
              <a:t>11.4.2018</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F3279B02-0C6D-47B3-B327-A1BDDF5E9AA7}" type="slidenum">
              <a:rPr lang="cs-CZ" smtClean="0"/>
              <a:t>‹#›</a:t>
            </a:fld>
            <a:endParaRPr lang="cs-CZ"/>
          </a:p>
        </p:txBody>
      </p:sp>
      <p:sp>
        <p:nvSpPr>
          <p:cNvPr id="8" name="Nadpis 7"/>
          <p:cNvSpPr>
            <a:spLocks noGrp="1"/>
          </p:cNvSpPr>
          <p:nvPr>
            <p:ph type="title"/>
          </p:nvPr>
        </p:nvSpPr>
        <p:spPr/>
        <p:txBody>
          <a:bodyPr rtlCol="0"/>
          <a:lstStyle>
            <a:extLst/>
          </a:lstStyle>
          <a:p>
            <a:r>
              <a:rPr kumimoji="0" lang="cs-CZ" smtClean="0"/>
              <a:t>Kliknutím lze upravit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extLst/>
          </a:lstStyle>
          <a:p>
            <a:r>
              <a:rPr kumimoji="0" lang="cs-CZ" smtClean="0"/>
              <a:t>Kliknutím lze upravit styl.</a:t>
            </a:r>
            <a:endParaRPr kumimoji="0" lang="en-US"/>
          </a:p>
        </p:txBody>
      </p:sp>
      <p:sp>
        <p:nvSpPr>
          <p:cNvPr id="3" name="Zástupný symbol pro tex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Kliknutím lze upravit styly předlohy textu.</a:t>
            </a:r>
          </a:p>
        </p:txBody>
      </p:sp>
      <p:sp>
        <p:nvSpPr>
          <p:cNvPr id="5" name="Zástupný symbol pro obsah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extLst/>
          </a:lstStyle>
          <a:p>
            <a:fld id="{5CA9FC7A-593B-4C2A-B606-11407AEBE662}" type="datetimeFigureOut">
              <a:rPr lang="cs-CZ" smtClean="0"/>
              <a:t>11.4.2018</a:t>
            </a:fld>
            <a:endParaRPr lang="cs-CZ"/>
          </a:p>
        </p:txBody>
      </p:sp>
      <p:sp>
        <p:nvSpPr>
          <p:cNvPr id="8" name="Zástupný symbol pro zápatí 7"/>
          <p:cNvSpPr>
            <a:spLocks noGrp="1"/>
          </p:cNvSpPr>
          <p:nvPr>
            <p:ph type="ftr" sz="quarter" idx="11"/>
          </p:nvPr>
        </p:nvSpPr>
        <p:spPr/>
        <p:txBody>
          <a:bodyPr/>
          <a:lstStyle>
            <a:extLst/>
          </a:lstStyle>
          <a:p>
            <a:endParaRPr lang="cs-CZ"/>
          </a:p>
        </p:txBody>
      </p:sp>
      <p:sp>
        <p:nvSpPr>
          <p:cNvPr id="9" name="Zástupný symbol pro číslo snímku 8"/>
          <p:cNvSpPr>
            <a:spLocks noGrp="1"/>
          </p:cNvSpPr>
          <p:nvPr>
            <p:ph type="sldNum" sz="quarter" idx="12"/>
          </p:nvPr>
        </p:nvSpPr>
        <p:spPr/>
        <p:txBody>
          <a:bodyPr/>
          <a:lstStyle>
            <a:extLst/>
          </a:lstStyle>
          <a:p>
            <a:fld id="{F3279B02-0C6D-47B3-B327-A1BDDF5E9AA7}"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bg>
      <p:bgRef idx="1002">
        <a:schemeClr val="bg1"/>
      </p:bgRef>
    </p:bg>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extLst/>
          </a:lstStyle>
          <a:p>
            <a:fld id="{5CA9FC7A-593B-4C2A-B606-11407AEBE662}" type="datetimeFigureOut">
              <a:rPr lang="cs-CZ" smtClean="0"/>
              <a:t>11.4.2018</a:t>
            </a:fld>
            <a:endParaRPr lang="cs-CZ"/>
          </a:p>
        </p:txBody>
      </p:sp>
      <p:sp>
        <p:nvSpPr>
          <p:cNvPr id="4" name="Zástupný symbol pro zápatí 3"/>
          <p:cNvSpPr>
            <a:spLocks noGrp="1"/>
          </p:cNvSpPr>
          <p:nvPr>
            <p:ph type="ftr" sz="quarter" idx="11"/>
          </p:nvPr>
        </p:nvSpPr>
        <p:spPr/>
        <p:txBody>
          <a:bodyPr/>
          <a:lstStyle>
            <a:extLst/>
          </a:lstStyle>
          <a:p>
            <a:endParaRPr lang="cs-CZ"/>
          </a:p>
        </p:txBody>
      </p:sp>
      <p:sp>
        <p:nvSpPr>
          <p:cNvPr id="5" name="Zástupný symbol pro číslo snímku 4"/>
          <p:cNvSpPr>
            <a:spLocks noGrp="1"/>
          </p:cNvSpPr>
          <p:nvPr>
            <p:ph type="sldNum" sz="quarter" idx="12"/>
          </p:nvPr>
        </p:nvSpPr>
        <p:spPr/>
        <p:txBody>
          <a:bodyPr/>
          <a:lstStyle>
            <a:extLst/>
          </a:lstStyle>
          <a:p>
            <a:fld id="{F3279B02-0C6D-47B3-B327-A1BDDF5E9AA7}" type="slidenum">
              <a:rPr lang="cs-CZ" smtClean="0"/>
              <a:t>‹#›</a:t>
            </a:fld>
            <a:endParaRPr lang="cs-CZ"/>
          </a:p>
        </p:txBody>
      </p:sp>
      <p:sp>
        <p:nvSpPr>
          <p:cNvPr id="6" name="Nadpis 5"/>
          <p:cNvSpPr>
            <a:spLocks noGrp="1"/>
          </p:cNvSpPr>
          <p:nvPr>
            <p:ph type="title"/>
          </p:nvPr>
        </p:nvSpPr>
        <p:spPr/>
        <p:txBody>
          <a:bodyPr rtlCol="0"/>
          <a:lstStyle>
            <a:extLst/>
          </a:lstStyle>
          <a:p>
            <a:r>
              <a:rPr kumimoji="0" lang="cs-CZ" smtClean="0"/>
              <a:t>Kliknutím lze upravit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extLst/>
          </a:lstStyle>
          <a:p>
            <a:fld id="{5CA9FC7A-593B-4C2A-B606-11407AEBE662}" type="datetimeFigureOut">
              <a:rPr lang="cs-CZ" smtClean="0"/>
              <a:t>11.4.2018</a:t>
            </a:fld>
            <a:endParaRPr lang="cs-CZ"/>
          </a:p>
        </p:txBody>
      </p:sp>
      <p:sp>
        <p:nvSpPr>
          <p:cNvPr id="3" name="Zástupný symbol pro zápatí 2"/>
          <p:cNvSpPr>
            <a:spLocks noGrp="1"/>
          </p:cNvSpPr>
          <p:nvPr>
            <p:ph type="ftr" sz="quarter" idx="11"/>
          </p:nvPr>
        </p:nvSpPr>
        <p:spPr/>
        <p:txBody>
          <a:bodyPr/>
          <a:lstStyle>
            <a:extLst/>
          </a:lstStyle>
          <a:p>
            <a:endParaRPr lang="cs-CZ"/>
          </a:p>
        </p:txBody>
      </p:sp>
      <p:sp>
        <p:nvSpPr>
          <p:cNvPr id="4" name="Zástupný symbol pro číslo snímku 3"/>
          <p:cNvSpPr>
            <a:spLocks noGrp="1"/>
          </p:cNvSpPr>
          <p:nvPr>
            <p:ph type="sldNum" sz="quarter" idx="12"/>
          </p:nvPr>
        </p:nvSpPr>
        <p:spPr/>
        <p:txBody>
          <a:bodyPr/>
          <a:lstStyle>
            <a:extLst/>
          </a:lstStyle>
          <a:p>
            <a:fld id="{F3279B02-0C6D-47B3-B327-A1BDDF5E9AA7}"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cs-CZ" smtClean="0"/>
              <a:t>Kliknutím lze upravit styl.</a:t>
            </a:r>
            <a:endParaRPr kumimoji="0" lang="en-US"/>
          </a:p>
        </p:txBody>
      </p:sp>
      <p:sp>
        <p:nvSpPr>
          <p:cNvPr id="3" name="Zástupný symbol pro tex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cs-CZ" smtClean="0"/>
              <a:t>Kliknutím lze upravit styly předlohy textu.</a:t>
            </a:r>
          </a:p>
        </p:txBody>
      </p:sp>
      <p:sp>
        <p:nvSpPr>
          <p:cNvPr id="4" name="Zástupný symbol pro obsah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a:xfrm>
            <a:off x="6727032" y="6407944"/>
            <a:ext cx="1920240" cy="365760"/>
          </a:xfrm>
        </p:spPr>
        <p:txBody>
          <a:bodyPr/>
          <a:lstStyle>
            <a:extLst/>
          </a:lstStyle>
          <a:p>
            <a:fld id="{5CA9FC7A-593B-4C2A-B606-11407AEBE662}" type="datetimeFigureOut">
              <a:rPr lang="cs-CZ" smtClean="0"/>
              <a:t>11.4.2018</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F3279B02-0C6D-47B3-B327-A1BDDF5E9AA7}"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2">
        <a:schemeClr val="bg1"/>
      </p:bgRef>
    </p:bg>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cs-CZ" smtClean="0"/>
              <a:t>Kliknutím lze upravit styly předlohy textu.</a:t>
            </a:r>
          </a:p>
        </p:txBody>
      </p:sp>
      <p:sp>
        <p:nvSpPr>
          <p:cNvPr id="3" name="Zástupný symbol pro obrázek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cs-CZ" smtClean="0"/>
              <a:t>Kliknutím na ikonu přidáte obrázek.</a:t>
            </a:r>
            <a:endParaRPr kumimoji="0" lang="en-US" dirty="0"/>
          </a:p>
        </p:txBody>
      </p:sp>
      <p:sp>
        <p:nvSpPr>
          <p:cNvPr id="5" name="Zástupný symbol pro datum 4"/>
          <p:cNvSpPr>
            <a:spLocks noGrp="1"/>
          </p:cNvSpPr>
          <p:nvPr>
            <p:ph type="dt" sz="half" idx="10"/>
          </p:nvPr>
        </p:nvSpPr>
        <p:spPr/>
        <p:txBody>
          <a:bodyPr/>
          <a:lstStyle>
            <a:lvl1pPr>
              <a:defRPr>
                <a:solidFill>
                  <a:schemeClr val="tx1"/>
                </a:solidFill>
              </a:defRPr>
            </a:lvl1pPr>
            <a:extLst/>
          </a:lstStyle>
          <a:p>
            <a:fld id="{5CA9FC7A-593B-4C2A-B606-11407AEBE662}" type="datetimeFigureOut">
              <a:rPr lang="cs-CZ" smtClean="0"/>
              <a:t>11.4.2018</a:t>
            </a:fld>
            <a:endParaRPr lang="cs-CZ"/>
          </a:p>
        </p:txBody>
      </p:sp>
      <p:sp>
        <p:nvSpPr>
          <p:cNvPr id="6" name="Zástupný symbol pro zápatí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cs-CZ"/>
          </a:p>
        </p:txBody>
      </p:sp>
      <p:sp>
        <p:nvSpPr>
          <p:cNvPr id="7" name="Zástupný symbol pro číslo snímku 6"/>
          <p:cNvSpPr>
            <a:spLocks noGrp="1"/>
          </p:cNvSpPr>
          <p:nvPr>
            <p:ph type="sldNum" sz="quarter" idx="12"/>
          </p:nvPr>
        </p:nvSpPr>
        <p:spPr/>
        <p:txBody>
          <a:bodyPr/>
          <a:lstStyle>
            <a:lvl1pPr>
              <a:defRPr>
                <a:solidFill>
                  <a:schemeClr val="tx1"/>
                </a:solidFill>
              </a:defRPr>
            </a:lvl1pPr>
            <a:extLst/>
          </a:lstStyle>
          <a:p>
            <a:fld id="{F3279B02-0C6D-47B3-B327-A1BDDF5E9AA7}" type="slidenum">
              <a:rPr lang="cs-CZ" smtClean="0"/>
              <a:t>‹#›</a:t>
            </a:fld>
            <a:endParaRPr lang="cs-CZ"/>
          </a:p>
        </p:txBody>
      </p:sp>
      <p:sp>
        <p:nvSpPr>
          <p:cNvPr id="2" name="Nadpis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cs-CZ" smtClean="0"/>
              <a:t>Kliknutím lze upravit styl.</a:t>
            </a:r>
            <a:endParaRPr kumimoji="0" lang="en-US"/>
          </a:p>
        </p:txBody>
      </p:sp>
      <p:sp>
        <p:nvSpPr>
          <p:cNvPr id="8" name="Volný tvar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Volný tvar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Pravoúhlý trojúhelník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Přímá spojnice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vojitá šipk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Dvojitá šipk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Volný tvar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Volný tvar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Pravoúhlý trojúhelník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Přímá spojnice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Zástupný symbol pro nadpis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cs-CZ" smtClean="0"/>
              <a:t>Kliknutím lze upravit styl.</a:t>
            </a:r>
            <a:endParaRPr kumimoji="0" lang="en-US"/>
          </a:p>
        </p:txBody>
      </p:sp>
      <p:sp>
        <p:nvSpPr>
          <p:cNvPr id="30" name="Zástupný symbol pro text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CA9FC7A-593B-4C2A-B606-11407AEBE662}" type="datetimeFigureOut">
              <a:rPr lang="cs-CZ" smtClean="0"/>
              <a:t>11.4.2018</a:t>
            </a:fld>
            <a:endParaRPr lang="cs-CZ"/>
          </a:p>
        </p:txBody>
      </p:sp>
      <p:sp>
        <p:nvSpPr>
          <p:cNvPr id="22" name="Zástupný symbol pro zápatí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cs-CZ"/>
          </a:p>
        </p:txBody>
      </p:sp>
      <p:sp>
        <p:nvSpPr>
          <p:cNvPr id="18" name="Zástupný symbol pro číslo snímk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3279B02-0C6D-47B3-B327-A1BDDF5E9AA7}"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dotaceeu.cz/cs/Microsites/IROP/Vyzvy-v-IROP" TargetMode="External"/><Relationship Id="rId2" Type="http://schemas.openxmlformats.org/officeDocument/2006/relationships/hyperlink" Target="https://www.strukturalni-fondy.cz/cs/Microsites/IROP/Vyzvy/Vyzva-c-53-Udrzitelna-doprava-integrovane-projekty-CLLD"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masbrdy.cz/doku.php?id=start" TargetMode="External"/><Relationship Id="rId4" Type="http://schemas.openxmlformats.org/officeDocument/2006/relationships/hyperlink" Target="http://www.mseu.mssf.cz/"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76553" y="1628800"/>
            <a:ext cx="7772400" cy="3051770"/>
          </a:xfrm>
        </p:spPr>
        <p:txBody>
          <a:bodyPr>
            <a:normAutofit fontScale="90000"/>
          </a:bodyPr>
          <a:lstStyle/>
          <a:p>
            <a:pPr algn="ctr"/>
            <a:r>
              <a:rPr lang="cs-CZ" dirty="0" smtClean="0">
                <a:solidFill>
                  <a:schemeClr val="tx1"/>
                </a:solidFill>
              </a:rPr>
              <a:t>2. Výzva </a:t>
            </a:r>
            <a:br>
              <a:rPr lang="cs-CZ" dirty="0" smtClean="0">
                <a:solidFill>
                  <a:schemeClr val="tx1"/>
                </a:solidFill>
              </a:rPr>
            </a:br>
            <a:r>
              <a:rPr lang="cs-CZ" dirty="0" smtClean="0">
                <a:solidFill>
                  <a:schemeClr val="tx1"/>
                </a:solidFill>
              </a:rPr>
              <a:t>MAS Brdy – IROP -  Chodci </a:t>
            </a:r>
            <a:br>
              <a:rPr lang="cs-CZ" dirty="0" smtClean="0">
                <a:solidFill>
                  <a:schemeClr val="tx1"/>
                </a:solidFill>
              </a:rPr>
            </a:br>
            <a:r>
              <a:rPr lang="cs-CZ" sz="2800" dirty="0" smtClean="0"/>
              <a:t> </a:t>
            </a:r>
            <a:br>
              <a:rPr lang="cs-CZ" sz="2800" dirty="0" smtClean="0"/>
            </a:br>
            <a:r>
              <a:rPr lang="cs-CZ" sz="2800" dirty="0" smtClean="0"/>
              <a:t>Seminář pro žadatele</a:t>
            </a:r>
            <a:br>
              <a:rPr lang="cs-CZ" sz="2800" dirty="0" smtClean="0"/>
            </a:br>
            <a:endParaRPr lang="cs-CZ" sz="2800" dirty="0">
              <a:solidFill>
                <a:schemeClr val="tx1"/>
              </a:solidFill>
            </a:endParaRPr>
          </a:p>
        </p:txBody>
      </p:sp>
      <p:pic>
        <p:nvPicPr>
          <p:cNvPr id="1026" name="Picture 2" descr="C:\Users\Manažer IROP.Lenovo-PC\Desktop\Práce\Obrázky a loga\IROP_CZ_RO_B_C-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4624"/>
            <a:ext cx="7606508" cy="12550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nažer IROP.Lenovo-PC\Desktop\Práce\Obrázky a loga\logo mas brd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2389" y="486024"/>
            <a:ext cx="720080" cy="533663"/>
          </a:xfrm>
          <a:prstGeom prst="rect">
            <a:avLst/>
          </a:prstGeom>
          <a:noFill/>
          <a:extLst>
            <a:ext uri="{909E8E84-426E-40DD-AFC4-6F175D3DCCD1}">
              <a14:hiddenFill xmlns:a14="http://schemas.microsoft.com/office/drawing/2010/main">
                <a:solidFill>
                  <a:srgbClr val="FFFFFF"/>
                </a:solidFill>
              </a14:hiddenFill>
            </a:ext>
          </a:extLst>
        </p:spPr>
      </p:pic>
      <p:sp>
        <p:nvSpPr>
          <p:cNvPr id="5" name="Podnadpis 2"/>
          <p:cNvSpPr txBox="1">
            <a:spLocks/>
          </p:cNvSpPr>
          <p:nvPr/>
        </p:nvSpPr>
        <p:spPr>
          <a:xfrm>
            <a:off x="6957928" y="5856829"/>
            <a:ext cx="1944216" cy="72008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600" dirty="0" smtClean="0"/>
              <a:t>Věra Tintěrová</a:t>
            </a:r>
          </a:p>
          <a:p>
            <a:pPr marL="0" indent="0" algn="ctr">
              <a:buNone/>
            </a:pPr>
            <a:r>
              <a:rPr lang="cs-CZ" sz="1600" dirty="0" smtClean="0"/>
              <a:t>6. 4. 2018</a:t>
            </a:r>
          </a:p>
        </p:txBody>
      </p:sp>
    </p:spTree>
    <p:extLst>
      <p:ext uri="{BB962C8B-B14F-4D97-AF65-F5344CB8AC3E}">
        <p14:creationId xmlns:p14="http://schemas.microsoft.com/office/powerpoint/2010/main" val="2944805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r>
              <a:rPr lang="cs-CZ" sz="2800" dirty="0" smtClean="0"/>
              <a:t>Stavba: </a:t>
            </a:r>
          </a:p>
          <a:p>
            <a:pPr lvl="1"/>
            <a:r>
              <a:rPr lang="cs-CZ" sz="2400" dirty="0" smtClean="0"/>
              <a:t>Realizace stavbou vyvolaných investic </a:t>
            </a:r>
          </a:p>
          <a:p>
            <a:pPr lvl="1"/>
            <a:r>
              <a:rPr lang="cs-CZ" sz="2400" dirty="0" smtClean="0"/>
              <a:t>Provádění inženýrské činnosti ve výstavbě</a:t>
            </a:r>
          </a:p>
          <a:p>
            <a:pPr lvl="1"/>
            <a:endParaRPr lang="cs-CZ" sz="2400" dirty="0"/>
          </a:p>
          <a:p>
            <a:pPr marL="342900" indent="-342900"/>
            <a:r>
              <a:rPr lang="cs-CZ" sz="2800" dirty="0"/>
              <a:t>Ostatní: </a:t>
            </a:r>
          </a:p>
          <a:p>
            <a:pPr marL="598932" lvl="1" indent="-342900"/>
            <a:r>
              <a:rPr lang="cs-CZ" sz="2400" dirty="0"/>
              <a:t>Zpracování projektových dokumentací</a:t>
            </a:r>
          </a:p>
          <a:p>
            <a:pPr marL="598932" lvl="1" indent="-342900"/>
            <a:r>
              <a:rPr lang="cs-CZ" sz="2400" dirty="0"/>
              <a:t>Výkup nemovitostí podmiňujích výstavbu</a:t>
            </a:r>
          </a:p>
          <a:p>
            <a:pPr marL="598932" lvl="1" indent="-342900"/>
            <a:r>
              <a:rPr lang="cs-CZ" sz="2400" dirty="0"/>
              <a:t>Vybrané služby bezprostředně související </a:t>
            </a:r>
            <a:br>
              <a:rPr lang="cs-CZ" sz="2400" dirty="0"/>
            </a:br>
            <a:r>
              <a:rPr lang="cs-CZ" sz="2400" dirty="0"/>
              <a:t>s realizací projektu</a:t>
            </a:r>
          </a:p>
          <a:p>
            <a:pPr marL="598932" lvl="1" indent="-342900"/>
            <a:r>
              <a:rPr lang="cs-CZ" sz="2400" dirty="0"/>
              <a:t>Povinná publicita</a:t>
            </a:r>
          </a:p>
          <a:p>
            <a:pPr lvl="1"/>
            <a:endParaRPr lang="cs-CZ" sz="2400" dirty="0" smtClean="0"/>
          </a:p>
          <a:p>
            <a:pPr lvl="1"/>
            <a:endParaRPr lang="cs-CZ" sz="2400" dirty="0" smtClean="0"/>
          </a:p>
        </p:txBody>
      </p:sp>
      <p:sp>
        <p:nvSpPr>
          <p:cNvPr id="2" name="Nadpis 1"/>
          <p:cNvSpPr>
            <a:spLocks noGrp="1"/>
          </p:cNvSpPr>
          <p:nvPr>
            <p:ph type="title"/>
          </p:nvPr>
        </p:nvSpPr>
        <p:spPr/>
        <p:txBody>
          <a:bodyPr/>
          <a:lstStyle/>
          <a:p>
            <a:pPr algn="ctr"/>
            <a:r>
              <a:rPr lang="cs-CZ" dirty="0" smtClean="0"/>
              <a:t>Vedlejší podporované výdaje </a:t>
            </a:r>
            <a:endParaRPr lang="cs-CZ" dirty="0"/>
          </a:p>
        </p:txBody>
      </p:sp>
      <p:pic>
        <p:nvPicPr>
          <p:cNvPr id="4" name="Picture 3" descr="C:\Users\kosova\Desktop\Práce\Obrázky a loga\IROP_CZ_RO_B_C-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877272"/>
            <a:ext cx="4364354" cy="72008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7020272" y="2852936"/>
            <a:ext cx="1728192" cy="923330"/>
          </a:xfrm>
          <a:prstGeom prst="rect">
            <a:avLst/>
          </a:prstGeom>
          <a:noFill/>
        </p:spPr>
        <p:txBody>
          <a:bodyPr wrap="square" rtlCol="0">
            <a:spAutoFit/>
          </a:bodyPr>
          <a:lstStyle/>
          <a:p>
            <a:pPr algn="ctr"/>
            <a:r>
              <a:rPr lang="cs-CZ" sz="5400" dirty="0" smtClean="0">
                <a:latin typeface="Arial" panose="020B0604020202020204" pitchFamily="34" charset="0"/>
                <a:cs typeface="Arial" panose="020B0604020202020204" pitchFamily="34" charset="0"/>
              </a:rPr>
              <a:t>15%</a:t>
            </a:r>
            <a:endParaRPr lang="cs-CZ"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41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r>
              <a:rPr lang="cs-CZ" sz="2400" dirty="0" smtClean="0"/>
              <a:t>výdaje </a:t>
            </a:r>
            <a:r>
              <a:rPr lang="cs-CZ" sz="2400" dirty="0"/>
              <a:t>související s komunikací pro pěší: </a:t>
            </a:r>
          </a:p>
          <a:p>
            <a:pPr lvl="1"/>
            <a:r>
              <a:rPr lang="cs-CZ" sz="1600" dirty="0"/>
              <a:t>přístřešky a čekárny autobusových, trolejbusových a tramvajových zastávek, související volně dostupné pevné stojany a uzamykatelné boxy na jízdní kola, detekce jejich obsazenosti, lavičky, osvětlení a informační tabule, </a:t>
            </a:r>
          </a:p>
          <a:p>
            <a:pPr lvl="1"/>
            <a:r>
              <a:rPr lang="cs-CZ" sz="1600" dirty="0"/>
              <a:t>zálivy autobusových a trolejbusových zastávek; </a:t>
            </a:r>
          </a:p>
          <a:p>
            <a:pPr lvl="1"/>
            <a:endParaRPr lang="cs-CZ" sz="1600" dirty="0"/>
          </a:p>
          <a:p>
            <a:pPr lvl="1"/>
            <a:endParaRPr lang="cs-CZ" sz="1600" dirty="0"/>
          </a:p>
          <a:p>
            <a:r>
              <a:rPr lang="cs-CZ" sz="2400" dirty="0"/>
              <a:t>výdaje na odůvodněné stavbou vyvolané investice: </a:t>
            </a:r>
          </a:p>
          <a:p>
            <a:pPr lvl="1"/>
            <a:r>
              <a:rPr lang="cs-CZ" sz="1700" dirty="0"/>
              <a:t>stavbou vyvolané ostatní úpravy a přeložky stávajících pozemních komunikací a připojení sousedních nemovitostí, </a:t>
            </a:r>
          </a:p>
          <a:p>
            <a:pPr lvl="1"/>
            <a:r>
              <a:rPr lang="cs-CZ" sz="1700" dirty="0"/>
              <a:t>stavbou vyvolané ostatní úpravy a přeložky stávajících inženýrských sítí, vodotečí, drážních objektů a oplocení, </a:t>
            </a:r>
          </a:p>
          <a:p>
            <a:pPr lvl="1"/>
            <a:r>
              <a:rPr lang="cs-CZ" sz="1700" dirty="0"/>
              <a:t>provizorní komunikace a lávky pro pěší a cyklisty a přechodné dopravní značení; </a:t>
            </a:r>
          </a:p>
          <a:p>
            <a:pPr marL="342900" indent="-342900"/>
            <a:endParaRPr lang="cs-CZ" sz="2400" dirty="0"/>
          </a:p>
          <a:p>
            <a:pPr marL="342900" indent="-342900"/>
            <a:endParaRPr lang="cs-CZ" sz="2400" i="1" dirty="0"/>
          </a:p>
          <a:p>
            <a:pPr marL="0" indent="0">
              <a:buNone/>
            </a:pPr>
            <a:endParaRPr lang="cs-CZ" sz="2400" dirty="0" smtClean="0"/>
          </a:p>
        </p:txBody>
      </p:sp>
      <p:sp>
        <p:nvSpPr>
          <p:cNvPr id="2" name="Nadpis 1"/>
          <p:cNvSpPr>
            <a:spLocks noGrp="1"/>
          </p:cNvSpPr>
          <p:nvPr>
            <p:ph type="title"/>
          </p:nvPr>
        </p:nvSpPr>
        <p:spPr/>
        <p:txBody>
          <a:bodyPr>
            <a:normAutofit/>
          </a:bodyPr>
          <a:lstStyle/>
          <a:p>
            <a:pPr algn="ctr"/>
            <a:r>
              <a:rPr lang="cs-CZ" sz="3600" dirty="0" smtClean="0"/>
              <a:t>Způsobilé výdaje na vedlejší aktivity</a:t>
            </a:r>
            <a:endParaRPr lang="cs-CZ" sz="3600" dirty="0"/>
          </a:p>
        </p:txBody>
      </p:sp>
      <p:pic>
        <p:nvPicPr>
          <p:cNvPr id="4" name="Picture 3" descr="C:\Users\kosova\Desktop\Práce\Obrázky a loga\IROP_CZ_RO_B_C-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877272"/>
            <a:ext cx="4364354" cy="7200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862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Výsledek obrázku pro projekt chodní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36088"/>
            <a:ext cx="4002420" cy="26664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ouvisející obráze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36088"/>
            <a:ext cx="3456384" cy="35675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ýsledek obrázku pro projekt chodník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2996952"/>
            <a:ext cx="4634880" cy="28803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Výsledek obrázku pro projekt chodník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3" y="3933056"/>
            <a:ext cx="3744416" cy="28083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kosova\Desktop\Práce\Obrázky a loga\IROP_CZ_RO_B_C-RG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5877272"/>
            <a:ext cx="4364354" cy="7200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043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uvisející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23" y="116632"/>
            <a:ext cx="4428977" cy="33217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ýsledek obrázku pro projekt chodní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3" y="116633"/>
            <a:ext cx="4128459" cy="332173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ýsledek obrázku pro MAS chodník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3" y="3650487"/>
            <a:ext cx="4128460" cy="22267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ýsledek obrázku pro chodník k zastáv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023" y="3650487"/>
            <a:ext cx="4428977" cy="30024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kosova\Desktop\Práce\Obrázky a loga\IROP_CZ_RO_B_C-RG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5877272"/>
            <a:ext cx="4364354" cy="7200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509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600200"/>
            <a:ext cx="8579296" cy="4525963"/>
          </a:xfrm>
        </p:spPr>
        <p:txBody>
          <a:bodyPr>
            <a:normAutofit fontScale="85000" lnSpcReduction="20000"/>
          </a:bodyPr>
          <a:lstStyle/>
          <a:p>
            <a:pPr marL="514350" indent="-514350">
              <a:buFont typeface="+mj-lt"/>
              <a:buAutoNum type="arabicPeriod"/>
            </a:pPr>
            <a:r>
              <a:rPr lang="cs-CZ" sz="2300" dirty="0" smtClean="0"/>
              <a:t>Plná moc</a:t>
            </a:r>
          </a:p>
          <a:p>
            <a:pPr marL="514350" indent="-514350">
              <a:buFont typeface="+mj-lt"/>
              <a:buAutoNum type="arabicPeriod"/>
            </a:pPr>
            <a:r>
              <a:rPr lang="cs-CZ" sz="2300" dirty="0" smtClean="0"/>
              <a:t>Zadávací a výběrová řízení</a:t>
            </a:r>
          </a:p>
          <a:p>
            <a:pPr marL="514350" indent="-514350">
              <a:buFont typeface="+mj-lt"/>
              <a:buAutoNum type="arabicPeriod"/>
            </a:pPr>
            <a:r>
              <a:rPr lang="cs-CZ" sz="1300" i="1" dirty="0" smtClean="0"/>
              <a:t>- příloha zrušena </a:t>
            </a:r>
          </a:p>
          <a:p>
            <a:pPr marL="514350" indent="-514350">
              <a:buFont typeface="+mj-lt"/>
              <a:buAutoNum type="arabicPeriod"/>
            </a:pPr>
            <a:r>
              <a:rPr lang="cs-CZ" sz="1300" i="1" dirty="0" smtClean="0"/>
              <a:t>- příloha zrušena</a:t>
            </a:r>
          </a:p>
          <a:p>
            <a:pPr marL="514350" indent="-514350">
              <a:buFont typeface="+mj-lt"/>
              <a:buAutoNum type="arabicPeriod"/>
            </a:pPr>
            <a:r>
              <a:rPr lang="cs-CZ" sz="2300" dirty="0" smtClean="0"/>
              <a:t>Studie proveditelnosti</a:t>
            </a:r>
          </a:p>
          <a:p>
            <a:pPr marL="514350" indent="-514350">
              <a:buFont typeface="+mj-lt"/>
              <a:buAutoNum type="arabicPeriod"/>
            </a:pPr>
            <a:r>
              <a:rPr lang="cs-CZ" sz="2300" dirty="0" smtClean="0"/>
              <a:t>Karta souladu projektu s principy udržitelné mobility </a:t>
            </a:r>
          </a:p>
          <a:p>
            <a:pPr marL="514350" indent="-514350">
              <a:buFont typeface="+mj-lt"/>
              <a:buAutoNum type="arabicPeriod"/>
            </a:pPr>
            <a:r>
              <a:rPr lang="cs-CZ" sz="2300" dirty="0" smtClean="0"/>
              <a:t>Čestné prohlášení o skutečném majiteli</a:t>
            </a:r>
          </a:p>
          <a:p>
            <a:pPr marL="514350" indent="-514350">
              <a:buFont typeface="+mj-lt"/>
              <a:buAutoNum type="arabicPeriod"/>
            </a:pPr>
            <a:r>
              <a:rPr lang="cs-CZ" sz="2300" dirty="0" smtClean="0"/>
              <a:t>Územní rozhodnutí nebo územní souhlas </a:t>
            </a:r>
            <a:r>
              <a:rPr lang="cs-CZ" sz="1900" dirty="0" smtClean="0"/>
              <a:t>nebo veřejnoprávní smlouva nahrazující územní rozhodnutí</a:t>
            </a:r>
          </a:p>
          <a:p>
            <a:pPr marL="514350" indent="-514350">
              <a:buFont typeface="+mj-lt"/>
              <a:buAutoNum type="arabicPeriod"/>
            </a:pPr>
            <a:r>
              <a:rPr lang="cs-CZ" sz="2300" dirty="0" smtClean="0"/>
              <a:t>Žádost </a:t>
            </a:r>
            <a:r>
              <a:rPr lang="cs-CZ" sz="2300" dirty="0"/>
              <a:t>o stavební povolení nebo ohlášení, </a:t>
            </a:r>
            <a:r>
              <a:rPr lang="cs-CZ" sz="1900" dirty="0"/>
              <a:t>případně stavební povolení nebo souhlas s provedením ohlášeného stavebního </a:t>
            </a:r>
            <a:r>
              <a:rPr lang="cs-CZ" sz="1900" dirty="0" smtClean="0"/>
              <a:t>záměru </a:t>
            </a:r>
            <a:r>
              <a:rPr lang="cs-CZ" sz="1900" dirty="0"/>
              <a:t>nebo veřejnoprávní smlouva nahrazující stavební </a:t>
            </a:r>
            <a:r>
              <a:rPr lang="cs-CZ" sz="1900" dirty="0" smtClean="0"/>
              <a:t>povolení</a:t>
            </a:r>
          </a:p>
          <a:p>
            <a:pPr marL="514350" indent="-514350">
              <a:buFont typeface="+mj-lt"/>
              <a:buAutoNum type="arabicPeriod"/>
            </a:pPr>
            <a:r>
              <a:rPr lang="cs-CZ" sz="2300" dirty="0" smtClean="0"/>
              <a:t>Projektová </a:t>
            </a:r>
            <a:r>
              <a:rPr lang="cs-CZ" sz="2300" dirty="0"/>
              <a:t>dokumentace pro vydání stavebního povolení nebo pro ohlášení </a:t>
            </a:r>
            <a:r>
              <a:rPr lang="cs-CZ" sz="2300" dirty="0" smtClean="0"/>
              <a:t>stavby</a:t>
            </a:r>
          </a:p>
          <a:p>
            <a:pPr marL="514350" indent="-514350">
              <a:buFont typeface="+mj-lt"/>
              <a:buAutoNum type="arabicPeriod"/>
            </a:pPr>
            <a:r>
              <a:rPr lang="cs-CZ" sz="2300" dirty="0" smtClean="0"/>
              <a:t>Položkový </a:t>
            </a:r>
            <a:r>
              <a:rPr lang="cs-CZ" sz="2300" dirty="0"/>
              <a:t>rozpočet </a:t>
            </a:r>
            <a:r>
              <a:rPr lang="cs-CZ" sz="2300" dirty="0" smtClean="0"/>
              <a:t>stavby</a:t>
            </a:r>
          </a:p>
          <a:p>
            <a:pPr marL="514350" indent="-514350">
              <a:buFont typeface="+mj-lt"/>
              <a:buAutoNum type="arabicPeriod"/>
            </a:pPr>
            <a:r>
              <a:rPr lang="cs-CZ" sz="1200" i="1" dirty="0" smtClean="0"/>
              <a:t>- příloha zrušena </a:t>
            </a:r>
          </a:p>
          <a:p>
            <a:pPr marL="514350" indent="-514350">
              <a:buFont typeface="+mj-lt"/>
              <a:buAutoNum type="arabicPeriod"/>
            </a:pPr>
            <a:r>
              <a:rPr lang="cs-CZ" sz="2300" dirty="0" smtClean="0"/>
              <a:t>Výpočet </a:t>
            </a:r>
            <a:r>
              <a:rPr lang="cs-CZ" sz="2300" dirty="0"/>
              <a:t>čistých jiných peněžních </a:t>
            </a:r>
            <a:r>
              <a:rPr lang="cs-CZ" sz="2300" dirty="0" smtClean="0"/>
              <a:t>příjmů</a:t>
            </a:r>
          </a:p>
        </p:txBody>
      </p:sp>
      <p:sp>
        <p:nvSpPr>
          <p:cNvPr id="2" name="Nadpis 1"/>
          <p:cNvSpPr>
            <a:spLocks noGrp="1"/>
          </p:cNvSpPr>
          <p:nvPr>
            <p:ph type="title"/>
          </p:nvPr>
        </p:nvSpPr>
        <p:spPr/>
        <p:txBody>
          <a:bodyPr/>
          <a:lstStyle/>
          <a:p>
            <a:pPr algn="ctr"/>
            <a:r>
              <a:rPr lang="cs-CZ" dirty="0" smtClean="0"/>
              <a:t>Povinné přílohy žádosti</a:t>
            </a:r>
            <a:endParaRPr lang="cs-CZ" dirty="0"/>
          </a:p>
        </p:txBody>
      </p:sp>
      <p:pic>
        <p:nvPicPr>
          <p:cNvPr id="4" name="Picture 3" descr="C:\Users\kosova\Desktop\Práce\Obrázky a loga\IROP_CZ_RO_B_C-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877272"/>
            <a:ext cx="4364354" cy="7200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203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481328"/>
            <a:ext cx="8579296" cy="4972008"/>
          </a:xfrm>
        </p:spPr>
        <p:txBody>
          <a:bodyPr>
            <a:normAutofit/>
          </a:bodyPr>
          <a:lstStyle/>
          <a:p>
            <a:r>
              <a:rPr lang="cs-CZ" sz="2400" dirty="0" smtClean="0"/>
              <a:t>Intenzita automobilové dopravy</a:t>
            </a:r>
          </a:p>
          <a:p>
            <a:endParaRPr lang="cs-CZ" sz="2400" dirty="0" smtClean="0"/>
          </a:p>
          <a:p>
            <a:endParaRPr lang="cs-CZ" sz="2400" dirty="0" smtClean="0"/>
          </a:p>
          <a:p>
            <a:endParaRPr lang="cs-CZ" sz="2400" dirty="0"/>
          </a:p>
          <a:p>
            <a:endParaRPr lang="cs-CZ" sz="2400" dirty="0" smtClean="0"/>
          </a:p>
          <a:p>
            <a:endParaRPr lang="cs-CZ" sz="2400" dirty="0" smtClean="0"/>
          </a:p>
          <a:p>
            <a:endParaRPr lang="cs-CZ" sz="2400" dirty="0"/>
          </a:p>
          <a:p>
            <a:endParaRPr lang="cs-CZ" sz="2400" dirty="0" smtClean="0"/>
          </a:p>
          <a:p>
            <a:endParaRPr lang="cs-CZ" sz="2400" dirty="0"/>
          </a:p>
          <a:p>
            <a:r>
              <a:rPr lang="cs-CZ" sz="2400" dirty="0" smtClean="0"/>
              <a:t>Vytíženost </a:t>
            </a:r>
            <a:r>
              <a:rPr lang="cs-CZ" sz="2400" dirty="0"/>
              <a:t>dopravy podle Technických podmínek 189</a:t>
            </a:r>
          </a:p>
          <a:p>
            <a:endParaRPr lang="cs-CZ" sz="2400" dirty="0"/>
          </a:p>
        </p:txBody>
      </p:sp>
      <p:sp>
        <p:nvSpPr>
          <p:cNvPr id="3" name="Nadpis 2"/>
          <p:cNvSpPr>
            <a:spLocks noGrp="1"/>
          </p:cNvSpPr>
          <p:nvPr>
            <p:ph type="title"/>
          </p:nvPr>
        </p:nvSpPr>
        <p:spPr/>
        <p:txBody>
          <a:bodyPr>
            <a:normAutofit/>
          </a:bodyPr>
          <a:lstStyle/>
          <a:p>
            <a:pPr algn="ctr"/>
            <a:r>
              <a:rPr lang="cs-CZ" dirty="0" smtClean="0"/>
              <a:t>Upozornění na SP - FNaP</a:t>
            </a:r>
            <a:endParaRPr lang="cs-CZ" dirty="0"/>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905" t="7146" r="18726" b="10169"/>
          <a:stretch/>
        </p:blipFill>
        <p:spPr bwMode="auto">
          <a:xfrm>
            <a:off x="2327700" y="1916832"/>
            <a:ext cx="4416555" cy="3241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C:\Users\kosova\Desktop\Práce\Obrázky a loga\IROP_CZ_RO_B_C-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5877272"/>
            <a:ext cx="4364354" cy="7200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70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pPr marL="624078" indent="-514350">
              <a:buFont typeface="+mj-lt"/>
              <a:buAutoNum type="arabicPeriod"/>
            </a:pPr>
            <a:r>
              <a:rPr lang="cs-CZ" dirty="0" smtClean="0"/>
              <a:t>V harmonogramu projektu jsou popsány aktivity jednotlivých fází projektu.</a:t>
            </a:r>
          </a:p>
          <a:p>
            <a:pPr marL="624078" indent="-514350">
              <a:buFont typeface="+mj-lt"/>
              <a:buAutoNum type="arabicPeriod"/>
            </a:pPr>
            <a:r>
              <a:rPr lang="cs-CZ" dirty="0" smtClean="0"/>
              <a:t>Předmět projektu se nachází/ křižuje/ těsně obtéká/ navazuje na pozemek objektu občanské vybavenosti a maximální vzdálenosti 500m. </a:t>
            </a:r>
            <a:r>
              <a:rPr lang="cs-CZ" sz="1700" dirty="0" smtClean="0"/>
              <a:t>Pod pojmem objekt občanské vybavenosti se v tomto případě rozumí: školy, školská zařízení, kostely, hřbitovy, dětská nebo sportovní hřiště, autobusové nebo vlakové zastávky, zdravotnická zařízení, zařízení sociální péče, obecní úřady, obchody, zaměstnavatelé</a:t>
            </a:r>
            <a:r>
              <a:rPr lang="cs-CZ" dirty="0" smtClean="0"/>
              <a:t>. </a:t>
            </a:r>
          </a:p>
          <a:p>
            <a:pPr marL="624078" indent="-514350">
              <a:buFont typeface="+mj-lt"/>
              <a:buAutoNum type="arabicPeriod"/>
            </a:pPr>
            <a:r>
              <a:rPr lang="cs-CZ" dirty="0" smtClean="0"/>
              <a:t>V projektu jsou uvedena hlavní rizika ve fázích projektu a způsob jejich eliminace.</a:t>
            </a:r>
          </a:p>
          <a:p>
            <a:pPr marL="624078" indent="-514350">
              <a:buFont typeface="+mj-lt"/>
              <a:buAutoNum type="arabicPeriod"/>
            </a:pPr>
            <a:r>
              <a:rPr lang="cs-CZ" dirty="0" smtClean="0"/>
              <a:t>Návaznost komunikace pro pěší na zastávky hromadné dopravy nebo přechody pro chodce či místa pro přecházení.</a:t>
            </a:r>
          </a:p>
          <a:p>
            <a:pPr marL="624078" indent="-514350">
              <a:buFont typeface="+mj-lt"/>
              <a:buAutoNum type="arabicPeriod"/>
            </a:pPr>
            <a:r>
              <a:rPr lang="cs-CZ" dirty="0" smtClean="0"/>
              <a:t>Projekt je situován v zastavěné části obce.</a:t>
            </a:r>
          </a:p>
          <a:p>
            <a:pPr marL="624078" indent="-514350">
              <a:buFont typeface="+mj-lt"/>
              <a:buAutoNum type="arabicPeriod"/>
            </a:pPr>
            <a:r>
              <a:rPr lang="cs-CZ" dirty="0" smtClean="0"/>
              <a:t>Projekt zahrnuje realizaci prvků pro nevidomé.</a:t>
            </a:r>
          </a:p>
          <a:p>
            <a:pPr marL="624078" indent="-514350">
              <a:buFont typeface="+mj-lt"/>
              <a:buAutoNum type="arabicPeriod"/>
            </a:pPr>
            <a:r>
              <a:rPr lang="cs-CZ" dirty="0" smtClean="0"/>
              <a:t>Finanční náročnost projektu. </a:t>
            </a:r>
            <a:r>
              <a:rPr lang="cs-CZ" sz="1700" dirty="0" smtClean="0"/>
              <a:t>Celkové způsobilé výdaje se pro hodnocení zaokrouhlují matematicky na 2 desetinná místa. </a:t>
            </a:r>
            <a:endParaRPr lang="cs-CZ" sz="1700" dirty="0"/>
          </a:p>
        </p:txBody>
      </p:sp>
      <p:sp>
        <p:nvSpPr>
          <p:cNvPr id="3" name="Nadpis 2"/>
          <p:cNvSpPr>
            <a:spLocks noGrp="1"/>
          </p:cNvSpPr>
          <p:nvPr>
            <p:ph type="title"/>
          </p:nvPr>
        </p:nvSpPr>
        <p:spPr/>
        <p:txBody>
          <a:bodyPr/>
          <a:lstStyle/>
          <a:p>
            <a:r>
              <a:rPr lang="cs-CZ" dirty="0" smtClean="0"/>
              <a:t>Kritéria věcného hodnocení </a:t>
            </a:r>
            <a:endParaRPr lang="cs-CZ" dirty="0"/>
          </a:p>
        </p:txBody>
      </p:sp>
    </p:spTree>
    <p:extLst>
      <p:ext uri="{BB962C8B-B14F-4D97-AF65-F5344CB8AC3E}">
        <p14:creationId xmlns:p14="http://schemas.microsoft.com/office/powerpoint/2010/main" val="3597833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lnSpcReduction="10000"/>
          </a:bodyPr>
          <a:lstStyle/>
          <a:p>
            <a:r>
              <a:rPr lang="cs-CZ" dirty="0" smtClean="0"/>
              <a:t>Výzva ŘO IROP č. 53 </a:t>
            </a:r>
            <a:r>
              <a:rPr lang="cs-CZ" sz="2400" dirty="0">
                <a:hlinkClick r:id="rId2"/>
              </a:rPr>
              <a:t>https://</a:t>
            </a:r>
            <a:r>
              <a:rPr lang="cs-CZ" sz="2400" dirty="0" smtClean="0">
                <a:hlinkClick r:id="rId2"/>
              </a:rPr>
              <a:t>www.strukturalni-fondy.cz/cs/Microsites/IROP/Vyzvy/Vyzva-c-53-Udrzitelna-doprava-integrovane-projekty-CLLD</a:t>
            </a:r>
            <a:endParaRPr lang="cs-CZ" sz="2400" dirty="0" smtClean="0"/>
          </a:p>
          <a:p>
            <a:endParaRPr lang="cs-CZ" dirty="0" smtClean="0"/>
          </a:p>
          <a:p>
            <a:r>
              <a:rPr lang="cs-CZ" dirty="0" smtClean="0"/>
              <a:t>Obecná a Specifická pravidla </a:t>
            </a:r>
            <a:r>
              <a:rPr lang="cs-CZ" sz="2400" dirty="0" smtClean="0">
                <a:hlinkClick r:id="rId3"/>
              </a:rPr>
              <a:t>www.dotaceEu.cz/cs/Microsites/IROP/Vyzvy-v-IROP</a:t>
            </a:r>
            <a:endParaRPr lang="cs-CZ" sz="2400" dirty="0" smtClean="0"/>
          </a:p>
          <a:p>
            <a:endParaRPr lang="cs-CZ" dirty="0" smtClean="0"/>
          </a:p>
          <a:p>
            <a:r>
              <a:rPr lang="cs-CZ" dirty="0" smtClean="0"/>
              <a:t>ISKP+ </a:t>
            </a:r>
            <a:r>
              <a:rPr lang="cs-CZ" sz="2400" dirty="0" smtClean="0">
                <a:hlinkClick r:id="rId4"/>
              </a:rPr>
              <a:t>www.mseu.mssf.cz</a:t>
            </a:r>
            <a:endParaRPr lang="cs-CZ" sz="2400" dirty="0" smtClean="0"/>
          </a:p>
          <a:p>
            <a:endParaRPr lang="cs-CZ" sz="2400" dirty="0"/>
          </a:p>
          <a:p>
            <a:r>
              <a:rPr lang="cs-CZ" dirty="0"/>
              <a:t>MAS Brdy </a:t>
            </a:r>
            <a:r>
              <a:rPr lang="cs-CZ" sz="2400" dirty="0" smtClean="0">
                <a:hlinkClick r:id="rId5"/>
              </a:rPr>
              <a:t>www.masbrdy.cz</a:t>
            </a:r>
            <a:endParaRPr lang="cs-CZ" sz="2400" dirty="0" smtClean="0"/>
          </a:p>
          <a:p>
            <a:endParaRPr lang="cs-CZ" dirty="0" smtClean="0"/>
          </a:p>
          <a:p>
            <a:endParaRPr lang="cs-CZ" sz="2400" dirty="0"/>
          </a:p>
          <a:p>
            <a:endParaRPr lang="cs-CZ" sz="2400" dirty="0" smtClean="0"/>
          </a:p>
          <a:p>
            <a:endParaRPr lang="cs-CZ" dirty="0"/>
          </a:p>
        </p:txBody>
      </p:sp>
      <p:sp>
        <p:nvSpPr>
          <p:cNvPr id="2" name="Nadpis 1"/>
          <p:cNvSpPr>
            <a:spLocks noGrp="1"/>
          </p:cNvSpPr>
          <p:nvPr>
            <p:ph type="title"/>
          </p:nvPr>
        </p:nvSpPr>
        <p:spPr/>
        <p:txBody>
          <a:bodyPr/>
          <a:lstStyle/>
          <a:p>
            <a:pPr algn="ctr"/>
            <a:r>
              <a:rPr lang="cs-CZ" dirty="0" smtClean="0"/>
              <a:t>Užitečné odkazy</a:t>
            </a:r>
            <a:endParaRPr lang="cs-CZ" dirty="0"/>
          </a:p>
        </p:txBody>
      </p:sp>
      <p:pic>
        <p:nvPicPr>
          <p:cNvPr id="4" name="Picture 3" descr="C:\Users\kosova\Desktop\Práce\Obrázky a loga\IROP_CZ_RO_B_C-RG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5877272"/>
            <a:ext cx="4364354" cy="7200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667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420888"/>
            <a:ext cx="8229600" cy="1143000"/>
          </a:xfrm>
        </p:spPr>
        <p:txBody>
          <a:bodyPr/>
          <a:lstStyle/>
          <a:p>
            <a:pPr algn="ctr"/>
            <a:r>
              <a:rPr lang="cs-CZ" dirty="0" smtClean="0"/>
              <a:t>DĚKUJI ZA POZORNOST</a:t>
            </a:r>
            <a:endParaRPr lang="cs-CZ" dirty="0"/>
          </a:p>
        </p:txBody>
      </p:sp>
      <p:pic>
        <p:nvPicPr>
          <p:cNvPr id="3" name="Picture 3" descr="C:\Users\kosova\Desktop\Práce\Obrázky a loga\IROP_CZ_RO_B_C-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877272"/>
            <a:ext cx="4364354" cy="7200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678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Autofit/>
          </a:bodyPr>
          <a:lstStyle/>
          <a:p>
            <a:pPr marL="514350" indent="-514350">
              <a:buFont typeface="+mj-lt"/>
              <a:buAutoNum type="arabicPeriod"/>
            </a:pPr>
            <a:r>
              <a:rPr lang="cs-CZ" sz="2000" dirty="0" smtClean="0"/>
              <a:t>Výzva ŘO IROP č. 53</a:t>
            </a:r>
          </a:p>
          <a:p>
            <a:pPr marL="514350" indent="-514350">
              <a:buFont typeface="+mj-lt"/>
              <a:buAutoNum type="arabicPeriod"/>
            </a:pPr>
            <a:r>
              <a:rPr lang="cs-CZ" sz="2000" dirty="0" smtClean="0"/>
              <a:t>2. Výzva MAS Brdy – IROP - Chodci</a:t>
            </a:r>
          </a:p>
          <a:p>
            <a:pPr marL="514350" indent="-514350">
              <a:buFont typeface="+mj-lt"/>
              <a:buAutoNum type="arabicPeriod"/>
            </a:pPr>
            <a:r>
              <a:rPr lang="cs-CZ" sz="2000" dirty="0" smtClean="0"/>
              <a:t>Podporované aktivity</a:t>
            </a:r>
          </a:p>
          <a:p>
            <a:pPr marL="514350" indent="-514350">
              <a:buFont typeface="+mj-lt"/>
              <a:buAutoNum type="arabicPeriod"/>
            </a:pPr>
            <a:r>
              <a:rPr lang="cs-CZ" sz="2000" dirty="0" smtClean="0"/>
              <a:t>Hlavní podporované aktivity</a:t>
            </a:r>
          </a:p>
          <a:p>
            <a:pPr marL="514350" indent="-514350">
              <a:buFont typeface="+mj-lt"/>
              <a:buAutoNum type="arabicPeriod"/>
            </a:pPr>
            <a:r>
              <a:rPr lang="cs-CZ" sz="2000" dirty="0" smtClean="0"/>
              <a:t>Způsobilé výdaje hlavních aktivit</a:t>
            </a:r>
          </a:p>
          <a:p>
            <a:pPr marL="514350" indent="-514350">
              <a:buFont typeface="+mj-lt"/>
              <a:buAutoNum type="arabicPeriod"/>
            </a:pPr>
            <a:r>
              <a:rPr lang="cs-CZ" sz="2000" dirty="0" smtClean="0"/>
              <a:t>Vedlejší podporované výdaje</a:t>
            </a:r>
          </a:p>
          <a:p>
            <a:pPr marL="514350" indent="-514350">
              <a:buFont typeface="+mj-lt"/>
              <a:buAutoNum type="arabicPeriod"/>
            </a:pPr>
            <a:r>
              <a:rPr lang="cs-CZ" sz="2000" dirty="0" smtClean="0"/>
              <a:t>Způsobilé výdaje vedlejších aktivit</a:t>
            </a:r>
          </a:p>
          <a:p>
            <a:pPr marL="514350" indent="-514350">
              <a:buFont typeface="+mj-lt"/>
              <a:buAutoNum type="arabicPeriod"/>
            </a:pPr>
            <a:r>
              <a:rPr lang="cs-CZ" sz="2000" dirty="0" smtClean="0"/>
              <a:t>Povinné přílohy žádosti </a:t>
            </a:r>
          </a:p>
          <a:p>
            <a:pPr marL="514350" indent="-514350">
              <a:buFont typeface="+mj-lt"/>
              <a:buAutoNum type="arabicPeriod"/>
            </a:pPr>
            <a:r>
              <a:rPr lang="cs-CZ" sz="2000" dirty="0" smtClean="0"/>
              <a:t>Upozornění na studii proveditelnosti </a:t>
            </a:r>
            <a:r>
              <a:rPr lang="cs-CZ" sz="2000" dirty="0" smtClean="0"/>
              <a:t>– </a:t>
            </a:r>
            <a:r>
              <a:rPr lang="cs-CZ" sz="2000" dirty="0" err="1" smtClean="0"/>
              <a:t>FNaP</a:t>
            </a:r>
            <a:endParaRPr lang="cs-CZ" sz="2000" dirty="0" smtClean="0"/>
          </a:p>
          <a:p>
            <a:pPr marL="514350" indent="-514350">
              <a:buFont typeface="+mj-lt"/>
              <a:buAutoNum type="arabicPeriod"/>
            </a:pPr>
            <a:r>
              <a:rPr lang="cs-CZ" sz="2000" dirty="0" smtClean="0"/>
              <a:t>Kritéria věcného hodnocení </a:t>
            </a:r>
            <a:endParaRPr lang="cs-CZ" sz="2000" dirty="0" smtClean="0"/>
          </a:p>
          <a:p>
            <a:pPr marL="514350" indent="-514350">
              <a:buFont typeface="+mj-lt"/>
              <a:buAutoNum type="arabicPeriod"/>
            </a:pPr>
            <a:r>
              <a:rPr lang="cs-CZ" sz="2000" dirty="0" smtClean="0"/>
              <a:t>Užitečné odkazy </a:t>
            </a:r>
          </a:p>
          <a:p>
            <a:pPr marL="514350" indent="-514350">
              <a:buFont typeface="+mj-lt"/>
              <a:buAutoNum type="arabicPeriod"/>
            </a:pPr>
            <a:r>
              <a:rPr lang="cs-CZ" sz="2000" dirty="0" smtClean="0"/>
              <a:t>Diskuse, závěr</a:t>
            </a:r>
          </a:p>
        </p:txBody>
      </p:sp>
      <p:sp>
        <p:nvSpPr>
          <p:cNvPr id="2" name="Nadpis 1"/>
          <p:cNvSpPr>
            <a:spLocks noGrp="1"/>
          </p:cNvSpPr>
          <p:nvPr>
            <p:ph type="title"/>
          </p:nvPr>
        </p:nvSpPr>
        <p:spPr/>
        <p:txBody>
          <a:bodyPr/>
          <a:lstStyle/>
          <a:p>
            <a:pPr algn="ctr"/>
            <a:r>
              <a:rPr lang="cs-CZ" dirty="0" smtClean="0"/>
              <a:t>Program</a:t>
            </a:r>
            <a:endParaRPr lang="cs-CZ" dirty="0"/>
          </a:p>
        </p:txBody>
      </p:sp>
      <p:pic>
        <p:nvPicPr>
          <p:cNvPr id="5" name="Picture 3" descr="C:\Users\kosova\Desktop\Práce\Obrázky a loga\IROP_CZ_RO_B_C-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5877272"/>
            <a:ext cx="4364354" cy="7200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031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r>
              <a:rPr lang="cs-CZ" b="1" dirty="0" smtClean="0"/>
              <a:t>MMR </a:t>
            </a:r>
            <a:r>
              <a:rPr lang="cs-CZ" b="1" dirty="0"/>
              <a:t>ČR jako Řídicí orgán IROP </a:t>
            </a:r>
            <a:r>
              <a:rPr lang="cs-CZ" sz="2400" dirty="0" smtClean="0"/>
              <a:t>vyhlásilo v </a:t>
            </a:r>
            <a:r>
              <a:rPr lang="cs-CZ" sz="2400" dirty="0"/>
              <a:t>září 2016 průběžnou výzvu č. 53 </a:t>
            </a:r>
            <a:r>
              <a:rPr lang="cs-CZ" sz="2400" dirty="0" smtClean="0"/>
              <a:t>„Udržitelná </a:t>
            </a:r>
            <a:r>
              <a:rPr lang="cs-CZ" sz="2400" dirty="0"/>
              <a:t>doprava - integrované projekty </a:t>
            </a:r>
            <a:r>
              <a:rPr lang="cs-CZ" sz="2400" dirty="0" smtClean="0"/>
              <a:t>CLLD“</a:t>
            </a:r>
            <a:r>
              <a:rPr lang="cs-CZ" sz="2500" dirty="0" smtClean="0"/>
              <a:t> – </a:t>
            </a:r>
            <a:r>
              <a:rPr lang="cs-CZ" sz="2800" b="1" dirty="0" smtClean="0"/>
              <a:t>Bezpečnost dopravy</a:t>
            </a:r>
          </a:p>
          <a:p>
            <a:endParaRPr lang="cs-CZ" sz="2800" dirty="0" smtClean="0"/>
          </a:p>
          <a:p>
            <a:endParaRPr lang="cs-CZ" sz="2800" dirty="0" smtClean="0"/>
          </a:p>
          <a:p>
            <a:r>
              <a:rPr lang="cs-CZ" b="1" dirty="0" smtClean="0"/>
              <a:t>MAS Brdy </a:t>
            </a:r>
            <a:r>
              <a:rPr lang="cs-CZ" dirty="0" smtClean="0"/>
              <a:t/>
            </a:r>
            <a:br>
              <a:rPr lang="cs-CZ" dirty="0" smtClean="0"/>
            </a:br>
            <a:r>
              <a:rPr lang="cs-CZ" dirty="0" smtClean="0"/>
              <a:t>–</a:t>
            </a:r>
            <a:r>
              <a:rPr lang="cs-CZ" sz="2500" dirty="0" smtClean="0"/>
              <a:t> 21. 3. 2018 vyhlásila 2. Výzvu </a:t>
            </a:r>
            <a:br>
              <a:rPr lang="cs-CZ" sz="2500" dirty="0" smtClean="0"/>
            </a:br>
            <a:r>
              <a:rPr lang="cs-CZ" sz="2500" b="1" dirty="0" smtClean="0"/>
              <a:t>MAS Brdy – IROP – </a:t>
            </a:r>
            <a:r>
              <a:rPr lang="cs-CZ" sz="2800" b="1" dirty="0" smtClean="0"/>
              <a:t>Chodci</a:t>
            </a:r>
            <a:endParaRPr lang="cs-CZ" sz="2400" b="1" dirty="0"/>
          </a:p>
          <a:p>
            <a:pPr marL="109728" indent="0">
              <a:buNone/>
            </a:pPr>
            <a:endParaRPr lang="cs-CZ" sz="2800" dirty="0"/>
          </a:p>
        </p:txBody>
      </p:sp>
      <p:sp>
        <p:nvSpPr>
          <p:cNvPr id="2" name="Nadpis 1"/>
          <p:cNvSpPr>
            <a:spLocks noGrp="1"/>
          </p:cNvSpPr>
          <p:nvPr>
            <p:ph type="title"/>
          </p:nvPr>
        </p:nvSpPr>
        <p:spPr/>
        <p:txBody>
          <a:bodyPr/>
          <a:lstStyle/>
          <a:p>
            <a:pPr algn="ctr"/>
            <a:r>
              <a:rPr lang="cs-CZ" dirty="0" smtClean="0"/>
              <a:t>Výzva ŘO IROP č. 53</a:t>
            </a:r>
            <a:endParaRPr lang="cs-CZ" dirty="0"/>
          </a:p>
        </p:txBody>
      </p:sp>
      <p:pic>
        <p:nvPicPr>
          <p:cNvPr id="4" name="Picture 3" descr="C:\Users\kosova\Desktop\Práce\Obrázky a loga\IROP_CZ_RO_B_C-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877272"/>
            <a:ext cx="4364354" cy="7200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140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Autofit/>
          </a:bodyPr>
          <a:lstStyle/>
          <a:p>
            <a:r>
              <a:rPr lang="cs-CZ" sz="2800" dirty="0" smtClean="0"/>
              <a:t>Místo realizace:  území MAS Brdy</a:t>
            </a:r>
          </a:p>
          <a:p>
            <a:endParaRPr lang="cs-CZ" sz="2800" dirty="0" smtClean="0"/>
          </a:p>
          <a:p>
            <a:r>
              <a:rPr lang="cs-CZ" sz="2800" dirty="0" smtClean="0"/>
              <a:t>Celková alokace:  </a:t>
            </a:r>
            <a:r>
              <a:rPr lang="cs-CZ" sz="3000" b="1" dirty="0" smtClean="0"/>
              <a:t>95%</a:t>
            </a:r>
            <a:r>
              <a:rPr lang="cs-CZ" sz="2800" dirty="0" smtClean="0"/>
              <a:t>  =   6 400 000 Kč</a:t>
            </a:r>
          </a:p>
          <a:p>
            <a:endParaRPr lang="cs-CZ" sz="2800" dirty="0" smtClean="0"/>
          </a:p>
          <a:p>
            <a:r>
              <a:rPr lang="cs-CZ" sz="2800" dirty="0" smtClean="0"/>
              <a:t>Výše způsobilých výdajů: 800 000Kč</a:t>
            </a:r>
          </a:p>
          <a:p>
            <a:endParaRPr lang="cs-CZ" sz="2800" dirty="0" smtClean="0"/>
          </a:p>
          <a:p>
            <a:r>
              <a:rPr lang="cs-CZ" sz="2800" dirty="0" smtClean="0"/>
              <a:t>Oprávnění žadatelé: </a:t>
            </a:r>
            <a:br>
              <a:rPr lang="cs-CZ" sz="2800" dirty="0" smtClean="0"/>
            </a:br>
            <a:r>
              <a:rPr lang="cs-CZ" sz="2300" dirty="0" smtClean="0"/>
              <a:t>- obce</a:t>
            </a:r>
            <a:br>
              <a:rPr lang="cs-CZ" sz="2300" dirty="0" smtClean="0"/>
            </a:br>
            <a:r>
              <a:rPr lang="cs-CZ" sz="2300" dirty="0" smtClean="0"/>
              <a:t>- dobrovolné svazky obcí</a:t>
            </a:r>
            <a:br>
              <a:rPr lang="cs-CZ" sz="2300" dirty="0" smtClean="0"/>
            </a:br>
            <a:r>
              <a:rPr lang="cs-CZ" sz="2300" dirty="0" smtClean="0"/>
              <a:t>- organizace zřizované nebo zakládané obcemi </a:t>
            </a:r>
          </a:p>
          <a:p>
            <a:endParaRPr lang="cs-CZ" sz="2800" dirty="0" smtClean="0"/>
          </a:p>
        </p:txBody>
      </p:sp>
      <p:sp>
        <p:nvSpPr>
          <p:cNvPr id="2" name="Nadpis 1"/>
          <p:cNvSpPr>
            <a:spLocks noGrp="1"/>
          </p:cNvSpPr>
          <p:nvPr>
            <p:ph type="title"/>
          </p:nvPr>
        </p:nvSpPr>
        <p:spPr/>
        <p:txBody>
          <a:bodyPr>
            <a:normAutofit fontScale="90000"/>
          </a:bodyPr>
          <a:lstStyle/>
          <a:p>
            <a:pPr algn="ctr"/>
            <a:r>
              <a:rPr lang="cs-CZ" dirty="0" smtClean="0"/>
              <a:t>2. Výzva MAS Brdy – IROP - Chodci</a:t>
            </a:r>
            <a:endParaRPr lang="cs-CZ" dirty="0"/>
          </a:p>
        </p:txBody>
      </p:sp>
      <p:pic>
        <p:nvPicPr>
          <p:cNvPr id="4" name="Picture 3" descr="C:\Users\kosova\Desktop\Práce\Obrázky a loga\IROP_CZ_RO_B_C-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877272"/>
            <a:ext cx="4364354" cy="7200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819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r>
              <a:rPr lang="cs-CZ" sz="2800" b="1" dirty="0"/>
              <a:t>H</a:t>
            </a:r>
            <a:r>
              <a:rPr lang="cs-CZ" sz="2800" b="1" dirty="0" smtClean="0"/>
              <a:t>lavní </a:t>
            </a:r>
            <a:r>
              <a:rPr lang="cs-CZ" sz="2800" b="1" dirty="0"/>
              <a:t>aktivity </a:t>
            </a:r>
            <a:r>
              <a:rPr lang="cs-CZ" sz="2800" b="1" dirty="0" smtClean="0"/>
              <a:t>-</a:t>
            </a:r>
            <a:r>
              <a:rPr lang="cs-CZ" sz="2800" dirty="0" smtClean="0"/>
              <a:t> </a:t>
            </a:r>
            <a:r>
              <a:rPr lang="cs-CZ" sz="2800" dirty="0"/>
              <a:t>minimálně 85 % celkových způsobilých výdajů </a:t>
            </a:r>
            <a:r>
              <a:rPr lang="cs-CZ" sz="2800" dirty="0" smtClean="0"/>
              <a:t>projektu</a:t>
            </a:r>
          </a:p>
          <a:p>
            <a:endParaRPr lang="cs-CZ" sz="2800" dirty="0"/>
          </a:p>
          <a:p>
            <a:r>
              <a:rPr lang="cs-CZ" sz="2800" b="1" dirty="0"/>
              <a:t>V</a:t>
            </a:r>
            <a:r>
              <a:rPr lang="cs-CZ" sz="2800" b="1" dirty="0" smtClean="0"/>
              <a:t>edlejší </a:t>
            </a:r>
            <a:r>
              <a:rPr lang="cs-CZ" sz="2800" b="1" dirty="0"/>
              <a:t>aktivity </a:t>
            </a:r>
            <a:r>
              <a:rPr lang="cs-CZ" sz="2800" b="1" dirty="0" smtClean="0"/>
              <a:t>-</a:t>
            </a:r>
            <a:r>
              <a:rPr lang="cs-CZ" sz="2800" dirty="0" smtClean="0"/>
              <a:t> </a:t>
            </a:r>
            <a:r>
              <a:rPr lang="cs-CZ" sz="2800" dirty="0"/>
              <a:t>maximálně 15 % celkových způsobilých výdajů </a:t>
            </a:r>
            <a:r>
              <a:rPr lang="cs-CZ" sz="2800" dirty="0" smtClean="0"/>
              <a:t>projektu</a:t>
            </a:r>
          </a:p>
          <a:p>
            <a:pPr marL="0" indent="0">
              <a:buNone/>
            </a:pPr>
            <a:r>
              <a:rPr lang="cs-CZ" sz="2000" dirty="0" smtClean="0"/>
              <a:t>	</a:t>
            </a:r>
          </a:p>
          <a:p>
            <a:pPr marL="0" indent="0">
              <a:buNone/>
            </a:pPr>
            <a:endParaRPr lang="cs-CZ" sz="2800" dirty="0" smtClean="0"/>
          </a:p>
          <a:p>
            <a:pPr marL="0" indent="0" algn="ctr">
              <a:buNone/>
            </a:pPr>
            <a:r>
              <a:rPr lang="cs-CZ" sz="2800" dirty="0" smtClean="0"/>
              <a:t>!!! Nutno zachovat poměr hlavních </a:t>
            </a:r>
            <a:r>
              <a:rPr lang="cs-CZ" sz="2800" dirty="0"/>
              <a:t>!!!</a:t>
            </a:r>
          </a:p>
          <a:p>
            <a:pPr marL="0" indent="0" algn="ctr">
              <a:buNone/>
            </a:pPr>
            <a:r>
              <a:rPr lang="cs-CZ" sz="2800" dirty="0" smtClean="0"/>
              <a:t>a vedlejších aktivit.</a:t>
            </a:r>
            <a:endParaRPr lang="cs-CZ" sz="2800" dirty="0"/>
          </a:p>
        </p:txBody>
      </p:sp>
      <p:sp>
        <p:nvSpPr>
          <p:cNvPr id="2" name="Nadpis 1"/>
          <p:cNvSpPr>
            <a:spLocks noGrp="1"/>
          </p:cNvSpPr>
          <p:nvPr>
            <p:ph type="title"/>
          </p:nvPr>
        </p:nvSpPr>
        <p:spPr/>
        <p:txBody>
          <a:bodyPr/>
          <a:lstStyle/>
          <a:p>
            <a:pPr algn="ctr"/>
            <a:r>
              <a:rPr lang="cs-CZ" dirty="0" smtClean="0"/>
              <a:t>Podporované aktivity</a:t>
            </a:r>
            <a:endParaRPr lang="cs-CZ" dirty="0"/>
          </a:p>
        </p:txBody>
      </p:sp>
      <p:pic>
        <p:nvPicPr>
          <p:cNvPr id="4" name="Picture 3" descr="C:\Users\kosova\Desktop\Práce\Obrázky a loga\IROP_CZ_RO_B_C-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877272"/>
            <a:ext cx="4364354" cy="7200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012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481328"/>
            <a:ext cx="8229600" cy="4827991"/>
          </a:xfrm>
        </p:spPr>
        <p:txBody>
          <a:bodyPr>
            <a:normAutofit fontScale="55000" lnSpcReduction="20000"/>
          </a:bodyPr>
          <a:lstStyle/>
          <a:p>
            <a:r>
              <a:rPr lang="cs-CZ" dirty="0" smtClean="0"/>
              <a:t>rekonstrukce</a:t>
            </a:r>
            <a:r>
              <a:rPr lang="cs-CZ" dirty="0"/>
              <a:t>, modernizace a výstavba chodníků podél silnic I., II. a III. třídy </a:t>
            </a:r>
            <a:r>
              <a:rPr lang="cs-CZ" dirty="0" smtClean="0"/>
              <a:t/>
            </a:r>
            <a:br>
              <a:rPr lang="cs-CZ" dirty="0" smtClean="0"/>
            </a:br>
            <a:r>
              <a:rPr lang="cs-CZ" dirty="0" smtClean="0"/>
              <a:t>a </a:t>
            </a:r>
            <a:r>
              <a:rPr lang="cs-CZ" dirty="0"/>
              <a:t>místních komunikací, přizpůsobených osobám s omezenou schopností pohybu </a:t>
            </a:r>
            <a:r>
              <a:rPr lang="cs-CZ" dirty="0" smtClean="0"/>
              <a:t/>
            </a:r>
            <a:br>
              <a:rPr lang="cs-CZ" dirty="0" smtClean="0"/>
            </a:br>
            <a:r>
              <a:rPr lang="cs-CZ" dirty="0" smtClean="0"/>
              <a:t>a </a:t>
            </a:r>
            <a:r>
              <a:rPr lang="cs-CZ" dirty="0"/>
              <a:t>orientace, včetně přechodů pro chodce a míst pro </a:t>
            </a:r>
            <a:r>
              <a:rPr lang="cs-CZ" dirty="0" smtClean="0"/>
              <a:t>přecházení</a:t>
            </a:r>
            <a:endParaRPr lang="cs-CZ" dirty="0"/>
          </a:p>
          <a:p>
            <a:endParaRPr lang="cs-CZ" dirty="0" smtClean="0"/>
          </a:p>
          <a:p>
            <a:r>
              <a:rPr lang="cs-CZ" dirty="0" smtClean="0"/>
              <a:t>rekonstrukce</a:t>
            </a:r>
            <a:r>
              <a:rPr lang="cs-CZ" dirty="0"/>
              <a:t>, modernizace a výstavba bezbariérových komunikací pro </a:t>
            </a:r>
            <a:r>
              <a:rPr lang="cs-CZ" dirty="0" smtClean="0"/>
              <a:t>pěší</a:t>
            </a:r>
            <a:br>
              <a:rPr lang="cs-CZ" dirty="0" smtClean="0"/>
            </a:br>
            <a:r>
              <a:rPr lang="cs-CZ" dirty="0" smtClean="0"/>
              <a:t>k </a:t>
            </a:r>
            <a:r>
              <a:rPr lang="cs-CZ" dirty="0"/>
              <a:t>zastávkám veřejné hromadné </a:t>
            </a:r>
            <a:r>
              <a:rPr lang="cs-CZ" dirty="0" smtClean="0"/>
              <a:t>dopravy </a:t>
            </a:r>
            <a:endParaRPr lang="cs-CZ" dirty="0"/>
          </a:p>
          <a:p>
            <a:endParaRPr lang="cs-CZ" dirty="0" smtClean="0"/>
          </a:p>
          <a:p>
            <a:r>
              <a:rPr lang="cs-CZ" dirty="0" smtClean="0"/>
              <a:t>rekonstrukce</a:t>
            </a:r>
            <a:r>
              <a:rPr lang="cs-CZ" dirty="0"/>
              <a:t>, modernizace a výstavba podchodů nebo lávek pro chodce přes silnice I., II. a III. třídy, místní komunikace, železniční a tramvajovou dráhu, přizpůsobených osobám s omezenou schopností pohybu a orientace </a:t>
            </a:r>
            <a:r>
              <a:rPr lang="cs-CZ" dirty="0" smtClean="0"/>
              <a:t/>
            </a:r>
            <a:br>
              <a:rPr lang="cs-CZ" dirty="0" smtClean="0"/>
            </a:br>
            <a:r>
              <a:rPr lang="cs-CZ" dirty="0" smtClean="0"/>
              <a:t>a </a:t>
            </a:r>
            <a:r>
              <a:rPr lang="cs-CZ" dirty="0"/>
              <a:t>navazujících na bezbariérové komunikace pro </a:t>
            </a:r>
            <a:r>
              <a:rPr lang="cs-CZ" dirty="0" smtClean="0"/>
              <a:t>pěší</a:t>
            </a:r>
          </a:p>
          <a:p>
            <a:endParaRPr lang="cs-CZ" dirty="0" smtClean="0"/>
          </a:p>
          <a:p>
            <a:r>
              <a:rPr lang="cs-CZ" dirty="0" smtClean="0"/>
              <a:t>realizace prvků zvyšující bezpečnost železniční, silniční, cyklistické a pěší dopravy (bezpečnostní opatření realizovaná na silnici, místní komunikaci nebo na dráze, veřejné osvětlení, prvky inteligentních systémů)</a:t>
            </a:r>
          </a:p>
          <a:p>
            <a:endParaRPr lang="cs-CZ" dirty="0" smtClean="0"/>
          </a:p>
          <a:p>
            <a:r>
              <a:rPr lang="cs-CZ" dirty="0" smtClean="0"/>
              <a:t>je možná realizace zmírňujících a kompenzačních opatření pro minimalizaci negativních vlivů na životní prostředí (např. výsadba doprovodné zeleně), vždy při současné rekonstrukci, modernizaci nebo výstavbě chodníků, bezbariérových komunikací, podchodů nebo lávek nebo prvků zvyšující bezpečnost dopravy</a:t>
            </a:r>
          </a:p>
          <a:p>
            <a:endParaRPr lang="cs-CZ" sz="2000" dirty="0" smtClean="0"/>
          </a:p>
          <a:p>
            <a:r>
              <a:rPr lang="cs-CZ" dirty="0"/>
              <a:t>j</a:t>
            </a:r>
            <a:r>
              <a:rPr lang="cs-CZ" dirty="0" smtClean="0"/>
              <a:t>e možná kombinace více z těchto aktivit</a:t>
            </a:r>
          </a:p>
          <a:p>
            <a:endParaRPr lang="cs-CZ" dirty="0"/>
          </a:p>
          <a:p>
            <a:endParaRPr lang="cs-CZ" dirty="0" smtClean="0"/>
          </a:p>
        </p:txBody>
      </p:sp>
      <p:sp>
        <p:nvSpPr>
          <p:cNvPr id="2" name="Nadpis 1"/>
          <p:cNvSpPr>
            <a:spLocks noGrp="1"/>
          </p:cNvSpPr>
          <p:nvPr>
            <p:ph type="title"/>
          </p:nvPr>
        </p:nvSpPr>
        <p:spPr/>
        <p:txBody>
          <a:bodyPr/>
          <a:lstStyle/>
          <a:p>
            <a:pPr algn="ctr"/>
            <a:r>
              <a:rPr lang="cs-CZ" dirty="0" smtClean="0"/>
              <a:t>Hlavní podporované aktivity</a:t>
            </a:r>
            <a:endParaRPr lang="cs-CZ" dirty="0"/>
          </a:p>
        </p:txBody>
      </p:sp>
      <p:pic>
        <p:nvPicPr>
          <p:cNvPr id="4" name="Picture 3" descr="C:\Users\kosova\Desktop\Práce\Obrázky a loga\IROP_CZ_RO_B_C-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6021288"/>
            <a:ext cx="4364354" cy="7200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671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481328"/>
            <a:ext cx="8229600" cy="4827992"/>
          </a:xfrm>
        </p:spPr>
        <p:txBody>
          <a:bodyPr>
            <a:normAutofit/>
          </a:bodyPr>
          <a:lstStyle/>
          <a:p>
            <a:r>
              <a:rPr lang="cs-CZ" sz="2400" dirty="0" smtClean="0"/>
              <a:t>Stavby</a:t>
            </a:r>
            <a:r>
              <a:rPr lang="cs-CZ" dirty="0" smtClean="0"/>
              <a:t> </a:t>
            </a:r>
          </a:p>
          <a:p>
            <a:pPr lvl="1"/>
            <a:r>
              <a:rPr lang="cs-CZ" sz="1600" dirty="0"/>
              <a:t>V</a:t>
            </a:r>
            <a:r>
              <a:rPr lang="cs-CZ" sz="1600" dirty="0" smtClean="0"/>
              <a:t>ýdaje na realizaci chodníků a pásů pro chodce jako součástí silnice nebo místní komunikace, samostatných chodníků a stezek pro pěší, společných pásů pro cyklisty a chodce v přidruženém prostoru silnic a místních komunikací, stezek pro cyklisty a chodce, včetně všech konstrukčních vrstev a patření pro osoby s omezenou schopností pohybu a orientace </a:t>
            </a:r>
          </a:p>
          <a:p>
            <a:endParaRPr lang="cs-CZ" sz="1200" dirty="0" smtClean="0"/>
          </a:p>
          <a:p>
            <a:r>
              <a:rPr lang="cs-CZ" sz="2400" dirty="0" smtClean="0"/>
              <a:t>Výdaje na realizaci prvků zvyšujících bezpečnost pěší dopravy</a:t>
            </a:r>
          </a:p>
          <a:p>
            <a:pPr lvl="1"/>
            <a:r>
              <a:rPr lang="cs-CZ" sz="1600" dirty="0" smtClean="0"/>
              <a:t>Podchody, lávky, části mostních objektů a propustků, na kterých je komunikace pro pěší vedena</a:t>
            </a:r>
          </a:p>
          <a:p>
            <a:pPr lvl="1"/>
            <a:r>
              <a:rPr lang="cs-CZ" sz="1600" dirty="0" smtClean="0"/>
              <a:t>Opěrné zdi, náspy, svahy a příkopy</a:t>
            </a:r>
          </a:p>
          <a:p>
            <a:pPr lvl="1"/>
            <a:r>
              <a:rPr lang="cs-CZ" sz="1600" dirty="0"/>
              <a:t>Místa pro přecházení, přechody pro chodce, přejezdy pro cyklisty, jejich nasvětlení a ochranné ostrůvky, vysazené chodníkové plochy</a:t>
            </a:r>
          </a:p>
          <a:p>
            <a:pPr lvl="1"/>
            <a:r>
              <a:rPr lang="cs-CZ" sz="1600" dirty="0"/>
              <a:t>Nástupiště autobusových zastávek včetně bezbariérového propojení </a:t>
            </a:r>
            <a:r>
              <a:rPr lang="cs-CZ" sz="1600" dirty="0" smtClean="0"/>
              <a:t>nástupišť</a:t>
            </a:r>
            <a:endParaRPr lang="cs-CZ" sz="1600" dirty="0"/>
          </a:p>
        </p:txBody>
      </p:sp>
      <p:sp>
        <p:nvSpPr>
          <p:cNvPr id="3" name="Nadpis 2"/>
          <p:cNvSpPr>
            <a:spLocks noGrp="1"/>
          </p:cNvSpPr>
          <p:nvPr>
            <p:ph type="title"/>
          </p:nvPr>
        </p:nvSpPr>
        <p:spPr/>
        <p:txBody>
          <a:bodyPr>
            <a:normAutofit fontScale="90000"/>
          </a:bodyPr>
          <a:lstStyle/>
          <a:p>
            <a:pPr algn="ctr"/>
            <a:r>
              <a:rPr lang="cs-CZ" dirty="0" smtClean="0"/>
              <a:t>Způsobilé výdaje na hlavní aktivity</a:t>
            </a:r>
            <a:endParaRPr lang="cs-CZ" dirty="0"/>
          </a:p>
        </p:txBody>
      </p:sp>
      <p:pic>
        <p:nvPicPr>
          <p:cNvPr id="4" name="Picture 3" descr="C:\Users\kosova\Desktop\Práce\Obrázky a loga\IROP_CZ_RO_B_C-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877272"/>
            <a:ext cx="4364354" cy="7200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759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404664"/>
            <a:ext cx="8229600" cy="5904656"/>
          </a:xfrm>
        </p:spPr>
        <p:txBody>
          <a:bodyPr>
            <a:normAutofit/>
          </a:bodyPr>
          <a:lstStyle/>
          <a:p>
            <a:pPr lvl="1"/>
            <a:r>
              <a:rPr lang="cs-CZ" sz="1700" dirty="0" smtClean="0"/>
              <a:t>Jízdní pruhy pro cyklisty umístěné podél pásu pro chodce </a:t>
            </a:r>
            <a:br>
              <a:rPr lang="cs-CZ" sz="1700" dirty="0" smtClean="0"/>
            </a:br>
            <a:r>
              <a:rPr lang="cs-CZ" sz="1700" dirty="0" smtClean="0"/>
              <a:t>a přidruženém prostoru silnic a místních komunikací</a:t>
            </a:r>
          </a:p>
          <a:p>
            <a:pPr lvl="1"/>
            <a:r>
              <a:rPr lang="cs-CZ" sz="1700" dirty="0" smtClean="0"/>
              <a:t>Stezka pro cyklisty vedená současně s komunikací pro pěší v trase silnice nebo místní komunikace</a:t>
            </a:r>
          </a:p>
          <a:p>
            <a:pPr lvl="1"/>
            <a:r>
              <a:rPr lang="cs-CZ" sz="1700" dirty="0" smtClean="0"/>
              <a:t>Zábradlí na mostech a zábradlí jako bezpečnostní opatření </a:t>
            </a:r>
          </a:p>
          <a:p>
            <a:pPr lvl="1"/>
            <a:r>
              <a:rPr lang="cs-CZ" sz="1700" dirty="0" smtClean="0"/>
              <a:t>Svislé a vodorovné dopravní značení a zvýrazňující prvky</a:t>
            </a:r>
          </a:p>
          <a:p>
            <a:pPr lvl="1"/>
            <a:r>
              <a:rPr lang="cs-CZ" sz="1700" dirty="0"/>
              <a:t>Světelné signalizační zařízení řídící provoz samostatného přechodu pro chodce nebo přechodu pro chodce s přejezdem pro cyklisty </a:t>
            </a:r>
          </a:p>
          <a:p>
            <a:pPr lvl="1"/>
            <a:r>
              <a:rPr lang="cs-CZ" sz="1700" dirty="0"/>
              <a:t>Veřejné osvětlení komunikace pro pěší a hlavního dopravního prostoru pozemní komunikace</a:t>
            </a:r>
          </a:p>
          <a:p>
            <a:pPr lvl="1"/>
            <a:r>
              <a:rPr lang="cs-CZ" sz="1700" dirty="0"/>
              <a:t>Bezpečností opatření realizovaná na silnici, místní komunikaci nebo dráze (vychýlení jízdního pruhu, zúžení komunikace, dělící ostrůvky, vysazené plochy na vjezdech do křižovatky, úpravy povrchu a tvaru křižovatek, zvýšení protismykových vlastností krytu vozovky, zvýrazňující dopravní značení včetně liniových opatření pro cyklisty, zvýrazňující dopravní zařízení a optické prvky, polštáře a zvýšené plochy, svodidla v nebezpečných úsecích, prvky aktivní bezpečnosti </a:t>
            </a:r>
            <a:r>
              <a:rPr lang="cs-CZ" sz="1700" dirty="0" smtClean="0"/>
              <a:t/>
            </a:r>
            <a:br>
              <a:rPr lang="cs-CZ" sz="1700" dirty="0" smtClean="0"/>
            </a:br>
            <a:r>
              <a:rPr lang="cs-CZ" sz="1700" dirty="0" smtClean="0"/>
              <a:t>v </a:t>
            </a:r>
            <a:r>
              <a:rPr lang="cs-CZ" sz="1700" dirty="0"/>
              <a:t>blízkosti přechodů pro chodce a související telematika, přístroje na měření rychlosti a tabule informující o rychlosti vozidla</a:t>
            </a:r>
            <a:r>
              <a:rPr lang="cs-CZ" sz="1700" dirty="0" smtClean="0"/>
              <a:t>)</a:t>
            </a:r>
            <a:endParaRPr lang="cs-CZ" sz="1700" dirty="0"/>
          </a:p>
        </p:txBody>
      </p:sp>
      <p:pic>
        <p:nvPicPr>
          <p:cNvPr id="4" name="Picture 3" descr="C:\Users\kosova\Desktop\Práce\Obrázky a loga\IROP_CZ_RO_B_C-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877272"/>
            <a:ext cx="4364354" cy="7200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864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404664"/>
            <a:ext cx="8229600" cy="5602627"/>
          </a:xfrm>
        </p:spPr>
        <p:txBody>
          <a:bodyPr/>
          <a:lstStyle/>
          <a:p>
            <a:pPr lvl="1"/>
            <a:r>
              <a:rPr lang="cs-CZ" sz="1600" dirty="0"/>
              <a:t>Dešťové vpusti, šachty a přípojky k odvodu vod z povrchu komunikace </a:t>
            </a:r>
            <a:r>
              <a:rPr lang="cs-CZ" sz="1600" dirty="0" smtClean="0"/>
              <a:t/>
            </a:r>
            <a:br>
              <a:rPr lang="cs-CZ" sz="1600" dirty="0" smtClean="0"/>
            </a:br>
            <a:r>
              <a:rPr lang="cs-CZ" sz="1600" dirty="0" smtClean="0"/>
              <a:t>do </a:t>
            </a:r>
            <a:r>
              <a:rPr lang="cs-CZ" sz="1600" dirty="0"/>
              <a:t>kanalizace</a:t>
            </a:r>
          </a:p>
          <a:p>
            <a:pPr lvl="1"/>
            <a:r>
              <a:rPr lang="cs-CZ" sz="1600" dirty="0"/>
              <a:t>Připojení sousedních nemovitostí maximálně v délce odpovídající šířce komunikace pro pěší</a:t>
            </a:r>
          </a:p>
          <a:p>
            <a:pPr lvl="1"/>
            <a:r>
              <a:rPr lang="cs-CZ" sz="1600" dirty="0"/>
              <a:t>Vegetační úpravy  pozemků dotčených stavbou</a:t>
            </a:r>
          </a:p>
          <a:p>
            <a:pPr lvl="1"/>
            <a:endParaRPr lang="cs-CZ" sz="1600" dirty="0" smtClean="0"/>
          </a:p>
          <a:p>
            <a:pPr lvl="1"/>
            <a:endParaRPr lang="cs-CZ" sz="1600" dirty="0" smtClean="0"/>
          </a:p>
          <a:p>
            <a:r>
              <a:rPr lang="cs-CZ" sz="2400" dirty="0" smtClean="0"/>
              <a:t>Další související výdaje</a:t>
            </a:r>
          </a:p>
          <a:p>
            <a:pPr lvl="1"/>
            <a:r>
              <a:rPr lang="cs-CZ" sz="1600" dirty="0" smtClean="0"/>
              <a:t>Příprava staveniště</a:t>
            </a:r>
          </a:p>
          <a:p>
            <a:pPr lvl="1"/>
            <a:r>
              <a:rPr lang="cs-CZ" sz="1600" dirty="0" smtClean="0"/>
              <a:t>Demolice objektů podmiňujících výstavbu</a:t>
            </a:r>
          </a:p>
          <a:p>
            <a:pPr lvl="1"/>
            <a:r>
              <a:rPr lang="cs-CZ" sz="1600" dirty="0" smtClean="0"/>
              <a:t>Manipulace s kulturními vrstvami zeminy</a:t>
            </a:r>
          </a:p>
          <a:p>
            <a:pPr lvl="1"/>
            <a:r>
              <a:rPr lang="cs-CZ" sz="1600" dirty="0" smtClean="0"/>
              <a:t>Rekultivace ploch původně zastavěných pozemků</a:t>
            </a:r>
            <a:endParaRPr lang="cs-CZ" sz="1600" dirty="0"/>
          </a:p>
        </p:txBody>
      </p:sp>
      <p:pic>
        <p:nvPicPr>
          <p:cNvPr id="4" name="Picture 3" descr="C:\Users\kosova\Desktop\Práce\Obrázky a loga\IROP_CZ_RO_B_C-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877272"/>
            <a:ext cx="4364354" cy="72008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7020272" y="2708920"/>
            <a:ext cx="1584176" cy="923330"/>
          </a:xfrm>
          <a:prstGeom prst="rect">
            <a:avLst/>
          </a:prstGeom>
          <a:noFill/>
        </p:spPr>
        <p:txBody>
          <a:bodyPr wrap="square" rtlCol="0">
            <a:spAutoFit/>
          </a:bodyPr>
          <a:lstStyle/>
          <a:p>
            <a:pPr algn="ctr"/>
            <a:r>
              <a:rPr lang="cs-CZ" sz="5400" dirty="0" smtClean="0">
                <a:latin typeface="Arial" panose="020B0604020202020204" pitchFamily="34" charset="0"/>
                <a:cs typeface="Arial" panose="020B0604020202020204" pitchFamily="34" charset="0"/>
              </a:rPr>
              <a:t>85%</a:t>
            </a:r>
            <a:endParaRPr lang="cs-CZ"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1541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hluk">
  <a:themeElements>
    <a:clrScheme name="Vlastní 2">
      <a:dk1>
        <a:sysClr val="windowText" lastClr="000000"/>
      </a:dk1>
      <a:lt1>
        <a:sysClr val="window" lastClr="FFFFFF"/>
      </a:lt1>
      <a:dk2>
        <a:srgbClr val="676A55"/>
      </a:dk2>
      <a:lt2>
        <a:srgbClr val="EAEBDE"/>
      </a:lt2>
      <a:accent1>
        <a:srgbClr val="00B050"/>
      </a:accent1>
      <a:accent2>
        <a:srgbClr val="76A676"/>
      </a:accent2>
      <a:accent3>
        <a:srgbClr val="A8CDD7"/>
      </a:accent3>
      <a:accent4>
        <a:srgbClr val="C0BEAF"/>
      </a:accent4>
      <a:accent5>
        <a:srgbClr val="CEC597"/>
      </a:accent5>
      <a:accent6>
        <a:srgbClr val="E8B7B7"/>
      </a:accent6>
      <a:hlink>
        <a:srgbClr val="0070C0"/>
      </a:hlink>
      <a:folHlink>
        <a:srgbClr val="0070C0"/>
      </a:folHlink>
    </a:clrScheme>
    <a:fontScheme name="Shlu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Shlu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1352</TotalTime>
  <Words>710</Words>
  <Application>Microsoft Office PowerPoint</Application>
  <PresentationFormat>Předvádění na obrazovce (4:3)</PresentationFormat>
  <Paragraphs>143</Paragraphs>
  <Slides>18</Slides>
  <Notes>1</Notes>
  <HiddenSlides>0</HiddenSlides>
  <MMClips>0</MMClips>
  <ScaleCrop>false</ScaleCrop>
  <HeadingPairs>
    <vt:vector size="4" baseType="variant">
      <vt:variant>
        <vt:lpstr>Motiv</vt:lpstr>
      </vt:variant>
      <vt:variant>
        <vt:i4>1</vt:i4>
      </vt:variant>
      <vt:variant>
        <vt:lpstr>Nadpisy snímků</vt:lpstr>
      </vt:variant>
      <vt:variant>
        <vt:i4>18</vt:i4>
      </vt:variant>
    </vt:vector>
  </HeadingPairs>
  <TitlesOfParts>
    <vt:vector size="19" baseType="lpstr">
      <vt:lpstr>Shluk</vt:lpstr>
      <vt:lpstr>2. Výzva  MAS Brdy – IROP -  Chodci    Seminář pro žadatele </vt:lpstr>
      <vt:lpstr>Program</vt:lpstr>
      <vt:lpstr>Výzva ŘO IROP č. 53</vt:lpstr>
      <vt:lpstr>2. Výzva MAS Brdy – IROP - Chodci</vt:lpstr>
      <vt:lpstr>Podporované aktivity</vt:lpstr>
      <vt:lpstr>Hlavní podporované aktivity</vt:lpstr>
      <vt:lpstr>Způsobilé výdaje na hlavní aktivity</vt:lpstr>
      <vt:lpstr>Prezentace aplikace PowerPoint</vt:lpstr>
      <vt:lpstr>Prezentace aplikace PowerPoint</vt:lpstr>
      <vt:lpstr>Vedlejší podporované výdaje </vt:lpstr>
      <vt:lpstr>Způsobilé výdaje na vedlejší aktivity</vt:lpstr>
      <vt:lpstr>Prezentace aplikace PowerPoint</vt:lpstr>
      <vt:lpstr>Prezentace aplikace PowerPoint</vt:lpstr>
      <vt:lpstr>Povinné přílohy žádosti</vt:lpstr>
      <vt:lpstr>Upozornění na SP - FNaP</vt:lpstr>
      <vt:lpstr>Kritéria věcného hodnocení </vt:lpstr>
      <vt:lpstr>Užitečné odkazy</vt:lpstr>
      <vt:lpstr>DĚKUJI ZA POZORNOST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Chodci</dc:title>
  <dc:creator>Věra Tintěrová</dc:creator>
  <cp:lastModifiedBy>Manažer IROP</cp:lastModifiedBy>
  <cp:revision>54</cp:revision>
  <dcterms:created xsi:type="dcterms:W3CDTF">2018-01-08T09:27:11Z</dcterms:created>
  <dcterms:modified xsi:type="dcterms:W3CDTF">2018-04-11T06:28:41Z</dcterms:modified>
</cp:coreProperties>
</file>