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8" r:id="rId3"/>
    <p:sldId id="269" r:id="rId4"/>
    <p:sldId id="261" r:id="rId5"/>
    <p:sldId id="263" r:id="rId6"/>
    <p:sldId id="260" r:id="rId7"/>
    <p:sldId id="257" r:id="rId8"/>
    <p:sldId id="264" r:id="rId9"/>
    <p:sldId id="265" r:id="rId10"/>
    <p:sldId id="266" r:id="rId11"/>
    <p:sldId id="267" r:id="rId12"/>
    <p:sldId id="262" r:id="rId13"/>
    <p:sldId id="271" r:id="rId14"/>
    <p:sldId id="272" r:id="rId15"/>
    <p:sldId id="277" r:id="rId16"/>
    <p:sldId id="268" r:id="rId17"/>
    <p:sldId id="273" r:id="rId18"/>
    <p:sldId id="274" r:id="rId19"/>
    <p:sldId id="278" r:id="rId20"/>
    <p:sldId id="279" r:id="rId21"/>
    <p:sldId id="296" r:id="rId22"/>
    <p:sldId id="29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2" r:id="rId37"/>
    <p:sldId id="294" r:id="rId38"/>
    <p:sldId id="295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9" autoAdjust="0"/>
    <p:restoredTop sz="98273" autoAdjust="0"/>
  </p:normalViewPr>
  <p:slideViewPr>
    <p:cSldViewPr>
      <p:cViewPr>
        <p:scale>
          <a:sx n="94" d="100"/>
          <a:sy n="94" d="100"/>
        </p:scale>
        <p:origin x="-121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0FFC-1BFB-4DD7-BDCA-47004ACFBFEF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256BA-5FF8-4B4A-AAD7-41E594293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98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256BA-5FF8-4B4A-AAD7-41E594293F3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256BA-5FF8-4B4A-AAD7-41E594293F3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57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256BA-5FF8-4B4A-AAD7-41E594293F3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17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256BA-5FF8-4B4A-AAD7-41E594293F3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49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A9FC7A-593B-4C2A-B606-11407AEBE662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app/RDM/Portal/Subject/Search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brdy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zif.cz/cs/prv2014-192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6553" y="1628800"/>
            <a:ext cx="7772400" cy="305177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SEMINÁŘ PRO ŽADATELE 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3600" dirty="0" smtClean="0"/>
              <a:t> k </a:t>
            </a:r>
            <a:r>
              <a:rPr lang="cs-CZ" sz="3600" dirty="0" smtClean="0"/>
              <a:t>2. </a:t>
            </a:r>
            <a:r>
              <a:rPr lang="cs-CZ" sz="3600" dirty="0" smtClean="0"/>
              <a:t>výzvě MAS Brdy</a:t>
            </a:r>
            <a:br>
              <a:rPr lang="cs-CZ" sz="36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z </a:t>
            </a:r>
            <a:r>
              <a:rPr lang="cs-CZ" sz="3600" dirty="0" smtClean="0"/>
              <a:t>Programu rozvoje venkova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nažer IROP.Lenovo-PC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5" y="44624"/>
            <a:ext cx="7606508" cy="12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nažer IROP.Lenovo-PC\Desktop\Práce\Obrázky a loga\logo mas brd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73" y="516087"/>
            <a:ext cx="720080" cy="5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22365" y="5661248"/>
            <a:ext cx="2736304" cy="1104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 smtClean="0"/>
              <a:t>Vlachová Petra</a:t>
            </a:r>
          </a:p>
          <a:p>
            <a:pPr marL="0" indent="0" algn="ctr">
              <a:buNone/>
            </a:pPr>
            <a:r>
              <a:rPr lang="cs-CZ" sz="1600" dirty="0" smtClean="0"/>
              <a:t>MAS Brdy</a:t>
            </a:r>
          </a:p>
          <a:p>
            <a:pPr marL="0" indent="0" algn="ctr">
              <a:buNone/>
            </a:pPr>
            <a:r>
              <a:rPr lang="cs-CZ" sz="1600" dirty="0" smtClean="0"/>
              <a:t>5. 6. </a:t>
            </a:r>
            <a:r>
              <a:rPr lang="cs-CZ" sz="1600" dirty="0" smtClean="0"/>
              <a:t>2018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448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39061"/>
            <a:ext cx="8579296" cy="4353347"/>
          </a:xfrm>
        </p:spPr>
        <p:txBody>
          <a:bodyPr>
            <a:normAutofit fontScale="77500" lnSpcReduction="20000"/>
          </a:bodyPr>
          <a:lstStyle/>
          <a:p>
            <a:endParaRPr lang="cs-CZ" sz="2800" dirty="0"/>
          </a:p>
          <a:p>
            <a:r>
              <a:rPr lang="cs-CZ" sz="2800" dirty="0" smtClean="0"/>
              <a:t>Realizací </a:t>
            </a:r>
            <a:r>
              <a:rPr lang="cs-CZ" sz="2800" dirty="0"/>
              <a:t>projektu vznikne samostatný funkční celek. </a:t>
            </a:r>
          </a:p>
          <a:p>
            <a:r>
              <a:rPr lang="cs-CZ" sz="2800" dirty="0" smtClean="0"/>
              <a:t>Projekt </a:t>
            </a:r>
            <a:r>
              <a:rPr lang="cs-CZ" sz="2800" dirty="0"/>
              <a:t>musí být realizován na území MAS. </a:t>
            </a:r>
          </a:p>
          <a:p>
            <a:r>
              <a:rPr lang="cs-CZ" sz="2800" dirty="0" smtClean="0"/>
              <a:t>Lhůta </a:t>
            </a:r>
            <a:r>
              <a:rPr lang="cs-CZ" sz="2800" dirty="0"/>
              <a:t>vázanosti na účel trvá 5 let od data převedení dotace na účet příjemce. </a:t>
            </a:r>
          </a:p>
          <a:p>
            <a:r>
              <a:rPr lang="cs-CZ" sz="2800" dirty="0" smtClean="0"/>
              <a:t>Žadatel </a:t>
            </a:r>
            <a:r>
              <a:rPr lang="cs-CZ" sz="2800" dirty="0"/>
              <a:t>musí splnit podmínku finančního zdraví u projektů, jejichž způsobilé výdaje, ze kterých je stanovena dotace, </a:t>
            </a:r>
            <a:r>
              <a:rPr lang="cs-CZ" sz="2800" dirty="0" smtClean="0"/>
              <a:t>přesahuje 1.000.000,- Kč </a:t>
            </a:r>
            <a:endParaRPr lang="cs-CZ" sz="2800" dirty="0"/>
          </a:p>
          <a:p>
            <a:pPr marL="109728" indent="0">
              <a:buNone/>
            </a:pPr>
            <a:r>
              <a:rPr lang="cs-CZ" sz="2800" dirty="0" smtClean="0"/>
              <a:t>             - Metodika </a:t>
            </a:r>
            <a:r>
              <a:rPr lang="cs-CZ" sz="2800" dirty="0"/>
              <a:t>výpočtu finančního zdraví </a:t>
            </a:r>
            <a:r>
              <a:rPr lang="cs-CZ" sz="2800" dirty="0" smtClean="0"/>
              <a:t>-         </a:t>
            </a:r>
          </a:p>
          <a:p>
            <a:pPr marL="109728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https</a:t>
            </a:r>
            <a:r>
              <a:rPr lang="cs-CZ" sz="2800" dirty="0"/>
              <a:t>://www.szif.cz/cs/prv2014-fin_zdravi </a:t>
            </a:r>
          </a:p>
          <a:p>
            <a:pPr marL="109728" indent="0">
              <a:buNone/>
            </a:pPr>
            <a:r>
              <a:rPr lang="cs-CZ" sz="2800" dirty="0" smtClean="0"/>
              <a:t>             - Nevztahuje </a:t>
            </a:r>
            <a:r>
              <a:rPr lang="cs-CZ" sz="2800" dirty="0"/>
              <a:t>se na obce, svazky obcí, </a:t>
            </a:r>
            <a:r>
              <a:rPr lang="cs-CZ" sz="2800" dirty="0" smtClean="0"/>
              <a:t>příspěvkové</a:t>
            </a:r>
          </a:p>
          <a:p>
            <a:pPr marL="109728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organizace</a:t>
            </a:r>
            <a:r>
              <a:rPr lang="cs-CZ" sz="2800" dirty="0"/>
              <a:t>, spolky, pobočné spolky, ústavy, </a:t>
            </a:r>
            <a:r>
              <a:rPr lang="cs-CZ" sz="2800" dirty="0" smtClean="0"/>
              <a:t>  </a:t>
            </a:r>
          </a:p>
          <a:p>
            <a:pPr marL="109728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o.p.s</a:t>
            </a:r>
            <a:r>
              <a:rPr lang="cs-CZ" sz="2800" dirty="0"/>
              <a:t>., </a:t>
            </a:r>
            <a:r>
              <a:rPr lang="cs-CZ" sz="2800" dirty="0" err="1"/>
              <a:t>z.s.p.o</a:t>
            </a:r>
            <a:r>
              <a:rPr lang="cs-CZ" sz="2800" dirty="0"/>
              <a:t>. církevní organizace a náboženské </a:t>
            </a:r>
            <a:r>
              <a:rPr lang="cs-CZ" sz="2800" dirty="0" smtClean="0"/>
              <a:t>     </a:t>
            </a:r>
            <a:r>
              <a:rPr lang="cs-CZ" sz="2800" dirty="0" smtClean="0">
                <a:solidFill>
                  <a:schemeClr val="bg1"/>
                </a:solidFill>
              </a:rPr>
              <a:t>- </a:t>
            </a:r>
            <a:r>
              <a:rPr lang="cs-CZ" sz="2800" dirty="0" smtClean="0"/>
              <a:t>             společnosti</a:t>
            </a:r>
            <a:r>
              <a:rPr lang="cs-CZ" sz="2800" dirty="0"/>
              <a:t>, nadace, školní statky/podniky </a:t>
            </a:r>
          </a:p>
          <a:p>
            <a:endParaRPr lang="cs-CZ" sz="2800" dirty="0"/>
          </a:p>
          <a:p>
            <a:pPr marL="109728" indent="0">
              <a:buNone/>
            </a:pPr>
            <a:endParaRPr lang="cs-CZ" sz="2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>Společné podmínky pro všechny </a:t>
            </a:r>
            <a:r>
              <a:rPr lang="cs-CZ" sz="4400" dirty="0" err="1"/>
              <a:t>Fiche</a:t>
            </a:r>
            <a:r>
              <a:rPr lang="cs-CZ" sz="4400" dirty="0"/>
              <a:t> </a:t>
            </a:r>
            <a:br>
              <a:rPr lang="cs-CZ" sz="4400" dirty="0"/>
            </a:b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41379"/>
          </a:xfrm>
        </p:spPr>
        <p:txBody>
          <a:bodyPr>
            <a:normAutofit fontScale="62500" lnSpcReduction="20000"/>
          </a:bodyPr>
          <a:lstStyle/>
          <a:p>
            <a:r>
              <a:rPr lang="cs-CZ" sz="3200" dirty="0" smtClean="0"/>
              <a:t>Vytvoření </a:t>
            </a:r>
            <a:r>
              <a:rPr lang="cs-CZ" sz="3200" dirty="0"/>
              <a:t>nového pracovního místa </a:t>
            </a:r>
          </a:p>
          <a:p>
            <a:r>
              <a:rPr lang="cs-CZ" sz="3200" dirty="0" smtClean="0"/>
              <a:t>Metodika </a:t>
            </a:r>
            <a:r>
              <a:rPr lang="cs-CZ" sz="3200" dirty="0"/>
              <a:t>tvorby nových pracovních míst (Příloha 14 Pravidel). </a:t>
            </a:r>
          </a:p>
          <a:p>
            <a:r>
              <a:rPr lang="cs-CZ" sz="3200" dirty="0" smtClean="0"/>
              <a:t>Vytvořit </a:t>
            </a:r>
            <a:r>
              <a:rPr lang="cs-CZ" sz="3200" dirty="0"/>
              <a:t>nejpozději do 6 měsíců od data převedení dotace na účet příjemce. </a:t>
            </a:r>
          </a:p>
          <a:p>
            <a:r>
              <a:rPr lang="cs-CZ" sz="3200" dirty="0" smtClean="0"/>
              <a:t>Udržet </a:t>
            </a:r>
            <a:r>
              <a:rPr lang="cs-CZ" sz="3200" dirty="0"/>
              <a:t>3 </a:t>
            </a:r>
            <a:r>
              <a:rPr lang="cs-CZ" sz="3200" dirty="0" smtClean="0"/>
              <a:t>roky-malý, střední podnik, 5let- velký podnik </a:t>
            </a:r>
            <a:r>
              <a:rPr lang="cs-CZ" sz="3200" dirty="0"/>
              <a:t>od data převedení dotace na </a:t>
            </a:r>
            <a:r>
              <a:rPr lang="cs-CZ" sz="3200" dirty="0" smtClean="0"/>
              <a:t>účet. </a:t>
            </a:r>
            <a:endParaRPr lang="cs-CZ" sz="3200" dirty="0"/>
          </a:p>
          <a:p>
            <a:r>
              <a:rPr lang="cs-CZ" sz="3200" dirty="0" smtClean="0"/>
              <a:t>Využití </a:t>
            </a:r>
            <a:r>
              <a:rPr lang="cs-CZ" sz="3200" dirty="0"/>
              <a:t>pouze části objektu, který je předmětem </a:t>
            </a:r>
            <a:r>
              <a:rPr lang="cs-CZ" sz="3200" dirty="0" smtClean="0"/>
              <a:t>dotace: </a:t>
            </a:r>
            <a:endParaRPr lang="cs-CZ" sz="3200" dirty="0"/>
          </a:p>
          <a:p>
            <a:pPr marL="109728" indent="0">
              <a:buNone/>
            </a:pPr>
            <a:r>
              <a:rPr lang="cs-CZ" sz="3200" dirty="0" smtClean="0"/>
              <a:t>            –</a:t>
            </a:r>
            <a:r>
              <a:rPr lang="cs-CZ" sz="3200" dirty="0"/>
              <a:t>Nutné uvést do formuláře </a:t>
            </a:r>
            <a:r>
              <a:rPr lang="cs-CZ" sz="3200" dirty="0" err="1"/>
              <a:t>ŽoD</a:t>
            </a:r>
            <a:r>
              <a:rPr lang="cs-CZ" sz="3200" dirty="0"/>
              <a:t>. </a:t>
            </a:r>
          </a:p>
          <a:p>
            <a:pPr marL="109728" indent="0">
              <a:buNone/>
            </a:pPr>
            <a:r>
              <a:rPr lang="cs-CZ" sz="3200" dirty="0" smtClean="0"/>
              <a:t>            –</a:t>
            </a:r>
            <a:r>
              <a:rPr lang="cs-CZ" sz="3200" dirty="0"/>
              <a:t>Metodika stanovení výdajů, na které může být </a:t>
            </a:r>
            <a:endParaRPr lang="cs-CZ" sz="3200" dirty="0" smtClean="0"/>
          </a:p>
          <a:p>
            <a:pPr marL="109728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        poskytnuta </a:t>
            </a:r>
            <a:r>
              <a:rPr lang="cs-CZ" sz="3200" dirty="0"/>
              <a:t>dotace v případě využití části objektu, </a:t>
            </a:r>
            <a:endParaRPr lang="cs-CZ" sz="3200" dirty="0" smtClean="0"/>
          </a:p>
          <a:p>
            <a:pPr marL="109728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        který </a:t>
            </a:r>
            <a:r>
              <a:rPr lang="cs-CZ" sz="3200" dirty="0"/>
              <a:t>je předmětem projektu, pro jiné účely než jsou </a:t>
            </a:r>
            <a:r>
              <a:rPr lang="cs-CZ" sz="3200" dirty="0" smtClean="0"/>
              <a:t>      </a:t>
            </a:r>
            <a:r>
              <a:rPr lang="cs-CZ" sz="3200" dirty="0" smtClean="0">
                <a:solidFill>
                  <a:schemeClr val="bg1"/>
                </a:solidFill>
              </a:rPr>
              <a:t>- </a:t>
            </a:r>
            <a:r>
              <a:rPr lang="cs-CZ" sz="3200" dirty="0" smtClean="0"/>
              <a:t>           cíle a účel </a:t>
            </a:r>
            <a:r>
              <a:rPr lang="cs-CZ" sz="3200" dirty="0"/>
              <a:t>operace (Příloha 15 Pravidel). </a:t>
            </a:r>
          </a:p>
          <a:p>
            <a:r>
              <a:rPr lang="cs-CZ" sz="3200" dirty="0" smtClean="0"/>
              <a:t>Údaje </a:t>
            </a:r>
            <a:r>
              <a:rPr lang="cs-CZ" sz="3200" dirty="0"/>
              <a:t>o projektu jsou úplné od data podání </a:t>
            </a:r>
            <a:r>
              <a:rPr lang="cs-CZ" sz="3200" dirty="0" err="1"/>
              <a:t>ŽoD</a:t>
            </a:r>
            <a:r>
              <a:rPr lang="cs-CZ" sz="3200" dirty="0"/>
              <a:t> po dobu 10 let od proplacení dotace </a:t>
            </a:r>
            <a:r>
              <a:rPr lang="cs-CZ" sz="3200" dirty="0" smtClean="0"/>
              <a:t>( doba archivace</a:t>
            </a:r>
            <a:r>
              <a:rPr lang="cs-CZ" sz="3200" dirty="0"/>
              <a:t>). </a:t>
            </a:r>
          </a:p>
          <a:p>
            <a:r>
              <a:rPr lang="cs-CZ" sz="3200" dirty="0" err="1" smtClean="0"/>
              <a:t>ŽoD</a:t>
            </a:r>
            <a:r>
              <a:rPr lang="cs-CZ" sz="3200" dirty="0" smtClean="0"/>
              <a:t> </a:t>
            </a:r>
            <a:r>
              <a:rPr lang="cs-CZ" sz="3200" dirty="0"/>
              <a:t>musí obdržet v rámci preferenčních kritérií minimální počet bodů stanovený pro danou </a:t>
            </a:r>
            <a:r>
              <a:rPr lang="cs-CZ" sz="3200" dirty="0" err="1"/>
              <a:t>Fichi</a:t>
            </a:r>
            <a:r>
              <a:rPr lang="cs-CZ" sz="3200" dirty="0"/>
              <a:t>. </a:t>
            </a:r>
          </a:p>
          <a:p>
            <a:endParaRPr lang="cs-CZ" sz="2800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>Společné podmínky pro všechny </a:t>
            </a:r>
            <a:r>
              <a:rPr lang="cs-CZ" sz="4400" dirty="0" err="1"/>
              <a:t>Fiche</a:t>
            </a:r>
            <a:r>
              <a:rPr lang="cs-CZ" sz="4400" dirty="0"/>
              <a:t> </a:t>
            </a:r>
            <a:br>
              <a:rPr lang="cs-CZ" sz="44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0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Fiche</a:t>
            </a:r>
            <a:r>
              <a:rPr lang="cs-CZ" dirty="0" smtClean="0">
                <a:solidFill>
                  <a:srgbClr val="FF0000"/>
                </a:solidFill>
              </a:rPr>
              <a:t> 1 – Zemědělské podnikání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62368"/>
              </p:ext>
            </p:extLst>
          </p:nvPr>
        </p:nvGraphicFramePr>
        <p:xfrm>
          <a:off x="827584" y="1397000"/>
          <a:ext cx="748883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375816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Nařízení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PRV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kumimoji="0"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čl. 17.1.a) </a:t>
                      </a:r>
                      <a:r>
                        <a:rPr kumimoji="0"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2707"/>
              </p:ext>
            </p:extLst>
          </p:nvPr>
        </p:nvGraphicFramePr>
        <p:xfrm>
          <a:off x="845586" y="2232848"/>
          <a:ext cx="7452828" cy="361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219"/>
                <a:gridCol w="3825609"/>
              </a:tblGrid>
              <a:tr h="1238632">
                <a:tc>
                  <a:txBody>
                    <a:bodyPr/>
                    <a:lstStyle/>
                    <a:p>
                      <a:endParaRPr kumimoji="0" lang="cs-CZ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Oblast podpory: </a:t>
                      </a:r>
                      <a:r>
                        <a:rPr kumimoji="0"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Hmotné a nehmotné investice v živočišné a rostlinné výrobě a školkařské produkci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5584">
                <a:tc>
                  <a:txBody>
                    <a:bodyPr/>
                    <a:lstStyle/>
                    <a:p>
                      <a:endParaRPr kumimoji="0" lang="cs-CZ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Žadatel: 	</a:t>
                      </a:r>
                    </a:p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Zemědělský podnikatel</a:t>
                      </a:r>
                      <a:endParaRPr lang="cs-CZ" sz="1800" dirty="0"/>
                    </a:p>
                  </a:txBody>
                  <a:tcPr/>
                </a:tc>
              </a:tr>
              <a:tr h="1087328">
                <a:tc>
                  <a:txBody>
                    <a:bodyPr/>
                    <a:lstStyle/>
                    <a:p>
                      <a:pPr algn="l"/>
                      <a:endParaRPr lang="cs-CZ" sz="18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Výše dotace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 	</a:t>
                      </a:r>
                    </a:p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50 % výdajů, ze kterých je stanovena dotace</a:t>
                      </a:r>
                    </a:p>
                    <a:p>
                      <a:r>
                        <a:rPr lang="cs-CZ" sz="1800" dirty="0" smtClean="0"/>
                        <a:t>+ 10 % pro mladé začínající zemědělce</a:t>
                      </a:r>
                    </a:p>
                    <a:p>
                      <a:r>
                        <a:rPr lang="cs-CZ" sz="1800" dirty="0" smtClean="0"/>
                        <a:t>+ 10 % LFA oblasti</a:t>
                      </a:r>
                      <a:endParaRPr lang="cs-CZ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6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mtClean="0">
                <a:solidFill>
                  <a:srgbClr val="FF0000"/>
                </a:solidFill>
              </a:rPr>
              <a:t>Fiche 1 – Zemědělské podnikání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7880" y="980728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Způsobilé výdaje:</a:t>
            </a:r>
          </a:p>
          <a:p>
            <a:r>
              <a:rPr lang="cs-CZ" sz="2000" dirty="0" smtClean="0"/>
              <a:t>•</a:t>
            </a:r>
            <a:r>
              <a:rPr lang="cs-CZ" sz="2000" dirty="0"/>
              <a:t>Stavby, stroje a technologie v živočišné výrobě</a:t>
            </a:r>
          </a:p>
          <a:p>
            <a:r>
              <a:rPr lang="cs-CZ" sz="2000" dirty="0"/>
              <a:t>•Stavby, stroje a technologie pro rostlinnou a školkařskou 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  výrobu</a:t>
            </a:r>
            <a:endParaRPr lang="cs-CZ" sz="2000" dirty="0"/>
          </a:p>
          <a:p>
            <a:r>
              <a:rPr lang="cs-CZ" sz="2000" dirty="0"/>
              <a:t>•</a:t>
            </a:r>
            <a:r>
              <a:rPr lang="cs-CZ" sz="2000" dirty="0" err="1"/>
              <a:t>Peletárny</a:t>
            </a:r>
            <a:r>
              <a:rPr lang="cs-CZ" sz="2000" dirty="0"/>
              <a:t>, jejichž veškerá produkce bude spotřebována přímo v 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-</a:t>
            </a:r>
            <a:r>
              <a:rPr lang="cs-CZ" sz="2000" dirty="0" smtClean="0"/>
              <a:t>zemědělském </a:t>
            </a:r>
            <a:r>
              <a:rPr lang="cs-CZ" sz="2000" dirty="0"/>
              <a:t>podniku</a:t>
            </a:r>
          </a:p>
          <a:p>
            <a:r>
              <a:rPr lang="cs-CZ" sz="2000" dirty="0" smtClean="0"/>
              <a:t>•Nákup nemovitosti</a:t>
            </a:r>
          </a:p>
          <a:p>
            <a:endParaRPr lang="cs-CZ" sz="2000" dirty="0"/>
          </a:p>
          <a:p>
            <a:r>
              <a:rPr lang="cs-CZ" sz="2000" b="1" u="sng" dirty="0"/>
              <a:t>Podmínky:</a:t>
            </a:r>
          </a:p>
          <a:p>
            <a:r>
              <a:rPr lang="cs-CZ" sz="2000" dirty="0"/>
              <a:t>•Předmět dotace odpovídá výrobnímu zaměření žadatele.</a:t>
            </a:r>
          </a:p>
          <a:p>
            <a:r>
              <a:rPr lang="cs-CZ" sz="2000" dirty="0"/>
              <a:t>•Předmět dotace nesmí sloužit pouze pro poskytování služeb.</a:t>
            </a:r>
          </a:p>
          <a:p>
            <a:r>
              <a:rPr lang="cs-CZ" sz="2000" dirty="0"/>
              <a:t>•Posouzení vlivu záměru na životní prostředí dle přílohy č. </a:t>
            </a:r>
            <a:r>
              <a:rPr lang="cs-CZ" sz="2000" dirty="0" smtClean="0"/>
              <a:t>1         </a:t>
            </a:r>
            <a:r>
              <a:rPr lang="cs-CZ" sz="2000" dirty="0" smtClean="0">
                <a:solidFill>
                  <a:schemeClr val="bg1"/>
                </a:solidFill>
              </a:rPr>
              <a:t>-</a:t>
            </a:r>
            <a:r>
              <a:rPr lang="cs-CZ" sz="2000" dirty="0" smtClean="0"/>
              <a:t>zákona </a:t>
            </a:r>
            <a:r>
              <a:rPr lang="cs-CZ" sz="2000" dirty="0"/>
              <a:t>100/2001 Sb.</a:t>
            </a:r>
          </a:p>
          <a:p>
            <a:r>
              <a:rPr lang="cs-CZ" sz="2000" dirty="0"/>
              <a:t>•Způsoby uspořádání vlastnických vztahů:</a:t>
            </a:r>
          </a:p>
          <a:p>
            <a:r>
              <a:rPr lang="cs-CZ" sz="2000" dirty="0" smtClean="0"/>
              <a:t>    –</a:t>
            </a:r>
            <a:r>
              <a:rPr lang="cs-CZ" sz="2000" dirty="0"/>
              <a:t>Vlastnictví, spoluvlastnictví s min. 50 % podílem, nájem, </a:t>
            </a:r>
            <a:endParaRPr lang="cs-CZ" sz="2000" dirty="0" smtClean="0"/>
          </a:p>
          <a:p>
            <a:r>
              <a:rPr lang="cs-CZ" sz="2000" dirty="0" smtClean="0"/>
              <a:t>    </a:t>
            </a:r>
            <a:r>
              <a:rPr lang="cs-CZ" sz="2000" dirty="0" smtClean="0">
                <a:solidFill>
                  <a:schemeClr val="bg1"/>
                </a:solidFill>
              </a:rPr>
              <a:t>-</a:t>
            </a:r>
            <a:r>
              <a:rPr lang="cs-CZ" sz="2000" dirty="0" smtClean="0"/>
              <a:t>pacht</a:t>
            </a:r>
            <a:r>
              <a:rPr lang="cs-CZ" sz="2000" dirty="0"/>
              <a:t>, </a:t>
            </a:r>
            <a:r>
              <a:rPr lang="cs-CZ" sz="2000" dirty="0" smtClean="0">
                <a:solidFill>
                  <a:schemeClr val="bg1"/>
                </a:solidFill>
              </a:rPr>
              <a:t>-</a:t>
            </a:r>
            <a:r>
              <a:rPr lang="cs-CZ" sz="2000" dirty="0" smtClean="0"/>
              <a:t>věcné </a:t>
            </a:r>
            <a:r>
              <a:rPr lang="cs-CZ" sz="2000" dirty="0"/>
              <a:t>břemeno.</a:t>
            </a:r>
          </a:p>
        </p:txBody>
      </p:sp>
    </p:spTree>
    <p:extLst>
      <p:ext uri="{BB962C8B-B14F-4D97-AF65-F5344CB8AC3E}">
        <p14:creationId xmlns:p14="http://schemas.microsoft.com/office/powerpoint/2010/main" val="33220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Fiche</a:t>
            </a:r>
            <a:r>
              <a:rPr lang="cs-CZ" dirty="0" smtClean="0">
                <a:solidFill>
                  <a:srgbClr val="FF0000"/>
                </a:solidFill>
              </a:rPr>
              <a:t> 2 – Nezemědělské podnikání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90309"/>
              </p:ext>
            </p:extLst>
          </p:nvPr>
        </p:nvGraphicFramePr>
        <p:xfrm>
          <a:off x="827584" y="980728"/>
          <a:ext cx="806489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648072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Nařízení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PRV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kumimoji="0"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čl. 19.1.b) </a:t>
                      </a:r>
                      <a:r>
                        <a:rPr kumimoji="0"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31743"/>
              </p:ext>
            </p:extLst>
          </p:nvPr>
        </p:nvGraphicFramePr>
        <p:xfrm>
          <a:off x="827584" y="1700808"/>
          <a:ext cx="8046894" cy="363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6048672"/>
              </a:tblGrid>
              <a:tr h="1260729">
                <a:tc>
                  <a:txBody>
                    <a:bodyPr/>
                    <a:lstStyle/>
                    <a:p>
                      <a:endParaRPr kumimoji="0" lang="cs-CZ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Oblast podpory: </a:t>
                      </a:r>
                      <a:r>
                        <a:rPr kumimoji="0"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Podporovány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budou investice do vybraných nezemědělských činností dle Klasifikace ekonomických činností (CZ-NACE)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kumimoji="0" lang="cs-CZ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Žadatel: 	</a:t>
                      </a:r>
                    </a:p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Podnikatelské subjekty (FO a PO) – </a:t>
                      </a:r>
                      <a:r>
                        <a:rPr lang="cs-CZ" sz="1800" dirty="0" err="1" smtClean="0"/>
                        <a:t>mikropodniky</a:t>
                      </a:r>
                      <a:r>
                        <a:rPr lang="cs-CZ" sz="1800" baseline="0" dirty="0" smtClean="0"/>
                        <a:t> a malé podniky ve venkovských oblastech, jakož i zemědělci</a:t>
                      </a:r>
                      <a:endParaRPr lang="cs-CZ" sz="18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l"/>
                      <a:endParaRPr lang="cs-CZ" sz="18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Výše dotace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 	</a:t>
                      </a:r>
                    </a:p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45 % </a:t>
                      </a:r>
                      <a:r>
                        <a:rPr lang="cs-CZ" sz="1800" dirty="0" smtClean="0"/>
                        <a:t>výdajů, ze kterých je stanovena dotace, </a:t>
                      </a:r>
                      <a:r>
                        <a:rPr lang="cs-CZ" sz="1800" b="1" dirty="0" smtClean="0"/>
                        <a:t>malé podniky</a:t>
                      </a:r>
                    </a:p>
                    <a:p>
                      <a:r>
                        <a:rPr lang="cs-CZ" sz="1800" b="1" dirty="0" smtClean="0"/>
                        <a:t>35 % </a:t>
                      </a:r>
                      <a:r>
                        <a:rPr lang="cs-CZ" sz="1800" dirty="0" smtClean="0"/>
                        <a:t>výdajů, </a:t>
                      </a:r>
                      <a:r>
                        <a:rPr lang="cs-CZ" sz="1800" b="1" dirty="0" smtClean="0"/>
                        <a:t>střední</a:t>
                      </a:r>
                      <a:r>
                        <a:rPr lang="cs-CZ" sz="1800" b="1" baseline="0" dirty="0" smtClean="0"/>
                        <a:t> podniky</a:t>
                      </a:r>
                      <a:endParaRPr lang="cs-CZ" sz="1800" b="1" dirty="0" smtClean="0"/>
                    </a:p>
                    <a:p>
                      <a:r>
                        <a:rPr lang="cs-CZ" sz="1800" b="1" dirty="0" smtClean="0"/>
                        <a:t>25 % </a:t>
                      </a:r>
                      <a:r>
                        <a:rPr lang="cs-CZ" sz="1800" dirty="0" smtClean="0"/>
                        <a:t>výdajů,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="1" baseline="0" dirty="0" smtClean="0"/>
                        <a:t>velké podniky</a:t>
                      </a:r>
                      <a:endParaRPr lang="cs-CZ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5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Fiche</a:t>
            </a:r>
            <a:r>
              <a:rPr lang="cs-CZ" dirty="0" smtClean="0">
                <a:solidFill>
                  <a:srgbClr val="FF0000"/>
                </a:solidFill>
              </a:rPr>
              <a:t> 2 – Nezemědělské podnikání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4380" y="3453904"/>
            <a:ext cx="8075240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r>
              <a:rPr lang="pl-PL" b="1" u="sng" dirty="0">
                <a:solidFill>
                  <a:schemeClr val="tx1"/>
                </a:solidFill>
              </a:rPr>
              <a:t>Velikost podniku </a:t>
            </a:r>
            <a:r>
              <a:rPr lang="pl-PL" u="sng" dirty="0">
                <a:solidFill>
                  <a:schemeClr val="tx1"/>
                </a:solidFill>
              </a:rPr>
              <a:t>(Příloha 4 Pravidel) </a:t>
            </a:r>
          </a:p>
          <a:p>
            <a:r>
              <a:rPr lang="cs-CZ" i="1" dirty="0" err="1">
                <a:solidFill>
                  <a:schemeClr val="tx1"/>
                </a:solidFill>
              </a:rPr>
              <a:t>Mikropodnik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- méně než 10 zaměstnanců; roční obrat nebo bilanční suma roční rozvahy nepřesahuje 2 miliony EUR </a:t>
            </a:r>
          </a:p>
          <a:p>
            <a:r>
              <a:rPr lang="cs-CZ" i="1" dirty="0">
                <a:solidFill>
                  <a:schemeClr val="tx1"/>
                </a:solidFill>
              </a:rPr>
              <a:t>Malý podnik </a:t>
            </a:r>
            <a:r>
              <a:rPr lang="cs-CZ" dirty="0">
                <a:solidFill>
                  <a:schemeClr val="tx1"/>
                </a:solidFill>
              </a:rPr>
              <a:t>- méně než 50 zaměstnanců; roční obrat nebo bilanční suma roční rozvahy nepřesahuje 10 milionů EUR </a:t>
            </a:r>
          </a:p>
          <a:p>
            <a:r>
              <a:rPr lang="cs-CZ" i="1" dirty="0">
                <a:solidFill>
                  <a:schemeClr val="tx1"/>
                </a:solidFill>
              </a:rPr>
              <a:t>Střední podnik </a:t>
            </a:r>
            <a:r>
              <a:rPr lang="cs-CZ" dirty="0">
                <a:solidFill>
                  <a:schemeClr val="tx1"/>
                </a:solidFill>
              </a:rPr>
              <a:t>- méně než 250 zaměstnanců; roční obrat nepřesahuje 50 milionů EUR x bilanční suma roční rozvahy nepřesahuje 10 milionů EUR </a:t>
            </a:r>
          </a:p>
        </p:txBody>
      </p:sp>
      <p:pic>
        <p:nvPicPr>
          <p:cNvPr id="5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34804" y="836712"/>
            <a:ext cx="8030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b="1" u="sng" dirty="0" smtClean="0"/>
              <a:t>Režim podpory</a:t>
            </a:r>
            <a:r>
              <a:rPr lang="cs-CZ" b="1" u="sng" dirty="0"/>
              <a:t>:</a:t>
            </a:r>
            <a:endParaRPr lang="cs-CZ" u="sng" dirty="0"/>
          </a:p>
          <a:p>
            <a:r>
              <a:rPr lang="cs-CZ" dirty="0"/>
              <a:t>•</a:t>
            </a:r>
            <a:r>
              <a:rPr lang="cs-CZ" b="1" dirty="0" smtClean="0"/>
              <a:t>režim de </a:t>
            </a:r>
            <a:r>
              <a:rPr lang="cs-CZ" b="1" dirty="0" err="1" smtClean="0"/>
              <a:t>minimis</a:t>
            </a:r>
            <a:r>
              <a:rPr lang="cs-CZ" dirty="0" smtClean="0"/>
              <a:t>–preferovaný režim podpory (</a:t>
            </a:r>
            <a:r>
              <a:rPr lang="cs-CZ" i="1" dirty="0" smtClean="0"/>
              <a:t>celková výše podpory de </a:t>
            </a:r>
            <a:r>
              <a:rPr lang="cs-CZ" i="1" dirty="0" err="1" smtClean="0"/>
              <a:t>minimis</a:t>
            </a:r>
            <a:r>
              <a:rPr lang="cs-CZ" i="1" dirty="0" smtClean="0"/>
              <a:t>, poskytnutá jednomu podniku, nesmí za libovolná tři po sobě jdoucí jednoletá účetní období překročit 200 000EUR</a:t>
            </a:r>
            <a:r>
              <a:rPr lang="cs-CZ" i="1" dirty="0"/>
              <a:t>)</a:t>
            </a:r>
            <a:endParaRPr lang="cs-CZ" dirty="0"/>
          </a:p>
          <a:p>
            <a:r>
              <a:rPr lang="cs-CZ" i="1" dirty="0">
                <a:hlinkClick r:id="rId3"/>
              </a:rPr>
              <a:t>http://</a:t>
            </a:r>
            <a:r>
              <a:rPr lang="cs-CZ" i="1" dirty="0" smtClean="0">
                <a:hlinkClick r:id="rId3"/>
              </a:rPr>
              <a:t>eagri.cz/public/app/RDM/Portal/Subject/Search</a:t>
            </a:r>
            <a:endParaRPr lang="cs-CZ" i="1" dirty="0" smtClean="0"/>
          </a:p>
          <a:p>
            <a:endParaRPr lang="cs-CZ" dirty="0"/>
          </a:p>
          <a:p>
            <a:r>
              <a:rPr lang="cs-CZ" dirty="0"/>
              <a:t>•</a:t>
            </a:r>
            <a:r>
              <a:rPr lang="cs-CZ" b="1" dirty="0" smtClean="0"/>
              <a:t>režim blokové výjimky</a:t>
            </a:r>
            <a:r>
              <a:rPr lang="cs-CZ" dirty="0" smtClean="0"/>
              <a:t>–pouze v případě, že žadatel nemůže využít režim </a:t>
            </a:r>
            <a:r>
              <a:rPr lang="cs-CZ" dirty="0" err="1" smtClean="0"/>
              <a:t>deminimis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3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Fiche</a:t>
            </a:r>
            <a:r>
              <a:rPr lang="cs-CZ" dirty="0" smtClean="0">
                <a:solidFill>
                  <a:srgbClr val="FF0000"/>
                </a:solidFill>
              </a:rPr>
              <a:t> 2 – Nezemědělské podnikání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77058" y="1412776"/>
            <a:ext cx="8229600" cy="3888432"/>
          </a:xfrm>
        </p:spPr>
        <p:txBody>
          <a:bodyPr>
            <a:normAutofit fontScale="90000"/>
          </a:bodyPr>
          <a:lstStyle/>
          <a:p>
            <a:r>
              <a:rPr lang="cs-CZ" sz="2000" b="0" dirty="0"/>
              <a:t/>
            </a:r>
            <a:br>
              <a:rPr lang="cs-CZ" sz="2000" b="0" dirty="0"/>
            </a:br>
            <a:r>
              <a:rPr lang="cs-CZ" sz="2000" b="0" dirty="0"/>
              <a:t/>
            </a:r>
            <a:br>
              <a:rPr lang="cs-CZ" sz="2000" b="0" dirty="0"/>
            </a:br>
            <a:r>
              <a:rPr lang="cs-CZ" sz="2200" u="sng" dirty="0">
                <a:solidFill>
                  <a:schemeClr val="tx1"/>
                </a:solidFill>
                <a:effectLst/>
              </a:rPr>
              <a:t>Způsobilé výdaje: </a:t>
            </a:r>
            <a:r>
              <a:rPr lang="cs-CZ" sz="2200" u="sng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2200" u="sng" dirty="0" smtClean="0">
                <a:solidFill>
                  <a:schemeClr val="tx1"/>
                </a:solidFill>
                <a:effectLst/>
              </a:rPr>
            </a:br>
            <a:r>
              <a:rPr lang="cs-CZ" sz="2200" dirty="0">
                <a:solidFill>
                  <a:schemeClr val="tx1"/>
                </a:solidFill>
                <a:effectLst/>
              </a:rPr>
              <a:t/>
            </a:r>
            <a:br>
              <a:rPr lang="cs-CZ" sz="2200" dirty="0">
                <a:solidFill>
                  <a:schemeClr val="tx1"/>
                </a:solidFill>
                <a:effectLst/>
              </a:rPr>
            </a:br>
            <a:r>
              <a:rPr lang="cs-CZ" sz="2200" dirty="0">
                <a:solidFill>
                  <a:schemeClr val="tx1"/>
                </a:solidFill>
                <a:effectLst/>
              </a:rPr>
              <a:t>•Stavební obnova či nová výstavba provozovny, kanceláře, </a:t>
            </a:r>
            <a:r>
              <a:rPr lang="cs-CZ" sz="2200" dirty="0" smtClean="0">
                <a:solidFill>
                  <a:schemeClr val="tx1"/>
                </a:solidFill>
                <a:effectLst/>
              </a:rPr>
              <a:t>  </a:t>
            </a:r>
            <a:br>
              <a:rPr lang="cs-CZ" sz="2200" dirty="0" smtClean="0">
                <a:solidFill>
                  <a:schemeClr val="tx1"/>
                </a:solidFill>
                <a:effectLst/>
              </a:rPr>
            </a:br>
            <a:r>
              <a:rPr lang="cs-CZ" sz="2200" dirty="0">
                <a:solidFill>
                  <a:schemeClr val="tx1"/>
                </a:solidFill>
                <a:effectLst/>
              </a:rPr>
              <a:t> </a:t>
            </a:r>
            <a:r>
              <a:rPr lang="cs-CZ" sz="2200" dirty="0" smtClean="0">
                <a:solidFill>
                  <a:schemeClr val="tx1"/>
                </a:solidFill>
                <a:effectLst/>
              </a:rPr>
              <a:t> malokapacitního </a:t>
            </a:r>
            <a:r>
              <a:rPr lang="cs-CZ" sz="2200" dirty="0">
                <a:solidFill>
                  <a:schemeClr val="tx1"/>
                </a:solidFill>
                <a:effectLst/>
              </a:rPr>
              <a:t>ubytovacího zařízení. </a:t>
            </a:r>
            <a:r>
              <a:rPr lang="cs-CZ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2200" dirty="0" smtClean="0">
                <a:solidFill>
                  <a:schemeClr val="tx1"/>
                </a:solidFill>
                <a:effectLst/>
              </a:rPr>
            </a:br>
            <a:r>
              <a:rPr lang="cs-CZ" sz="2200" dirty="0">
                <a:solidFill>
                  <a:schemeClr val="tx1"/>
                </a:solidFill>
                <a:effectLst/>
              </a:rPr>
              <a:t/>
            </a:r>
            <a:br>
              <a:rPr lang="cs-CZ" sz="2200" dirty="0">
                <a:solidFill>
                  <a:schemeClr val="tx1"/>
                </a:solidFill>
                <a:effectLst/>
              </a:rPr>
            </a:br>
            <a:r>
              <a:rPr lang="cs-CZ" sz="2200" dirty="0">
                <a:solidFill>
                  <a:schemeClr val="tx1"/>
                </a:solidFill>
                <a:effectLst/>
              </a:rPr>
              <a:t>•Pořízení strojů, technologií a dalšího vybavení sloužícího </a:t>
            </a:r>
            <a:r>
              <a:rPr lang="cs-CZ" sz="2200" dirty="0" smtClean="0">
                <a:solidFill>
                  <a:schemeClr val="tx1"/>
                </a:solidFill>
                <a:effectLst/>
              </a:rPr>
              <a:t>pro                   </a:t>
            </a:r>
            <a:r>
              <a:rPr lang="cs-CZ" sz="2200" dirty="0" smtClean="0">
                <a:solidFill>
                  <a:schemeClr val="bg1"/>
                </a:solidFill>
                <a:effectLst/>
              </a:rPr>
              <a:t>        -</a:t>
            </a:r>
            <a:r>
              <a:rPr lang="cs-CZ" sz="2200" dirty="0" smtClean="0">
                <a:solidFill>
                  <a:schemeClr val="tx1"/>
                </a:solidFill>
                <a:effectLst/>
              </a:rPr>
              <a:t>nezemědělskou </a:t>
            </a:r>
            <a:r>
              <a:rPr lang="cs-CZ" sz="2200" dirty="0">
                <a:solidFill>
                  <a:schemeClr val="tx1"/>
                </a:solidFill>
                <a:effectLst/>
              </a:rPr>
              <a:t>činnost v souvislosti s projektem. </a:t>
            </a:r>
            <a:r>
              <a:rPr lang="cs-CZ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2200" dirty="0" smtClean="0">
                <a:solidFill>
                  <a:schemeClr val="tx1"/>
                </a:solidFill>
                <a:effectLst/>
              </a:rPr>
            </a:br>
            <a:r>
              <a:rPr lang="cs-CZ" sz="2200" dirty="0">
                <a:solidFill>
                  <a:schemeClr val="tx1"/>
                </a:solidFill>
                <a:effectLst/>
              </a:rPr>
              <a:t/>
            </a:r>
            <a:br>
              <a:rPr lang="cs-CZ" sz="2200" dirty="0">
                <a:solidFill>
                  <a:schemeClr val="tx1"/>
                </a:solidFill>
                <a:effectLst/>
              </a:rPr>
            </a:br>
            <a:r>
              <a:rPr lang="pl-PL" sz="2200" dirty="0">
                <a:solidFill>
                  <a:schemeClr val="tx1"/>
                </a:solidFill>
                <a:effectLst/>
              </a:rPr>
              <a:t>•Doplňující výdaje jako součást projektu (max. 30 % projektu). </a:t>
            </a:r>
            <a:br>
              <a:rPr lang="pl-PL" sz="2200" dirty="0">
                <a:solidFill>
                  <a:schemeClr val="tx1"/>
                </a:solidFill>
                <a:effectLst/>
              </a:rPr>
            </a:br>
            <a:r>
              <a:rPr lang="pl-PL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pl-PL" sz="2200" dirty="0" smtClean="0">
                <a:solidFill>
                  <a:schemeClr val="tx1"/>
                </a:solidFill>
                <a:effectLst/>
              </a:rPr>
            </a:br>
            <a:r>
              <a:rPr lang="cs-CZ" sz="2200" dirty="0">
                <a:solidFill>
                  <a:schemeClr val="tx1"/>
                </a:solidFill>
                <a:effectLst/>
              </a:rPr>
              <a:t/>
            </a:r>
            <a:br>
              <a:rPr lang="cs-CZ" sz="2200" dirty="0">
                <a:solidFill>
                  <a:schemeClr val="tx1"/>
                </a:solidFill>
                <a:effectLst/>
              </a:rPr>
            </a:br>
            <a:r>
              <a:rPr lang="cs-CZ" sz="2200" u="sng" dirty="0">
                <a:solidFill>
                  <a:schemeClr val="tx1"/>
                </a:solidFill>
                <a:effectLst/>
              </a:rPr>
              <a:t>Dotaci nelze poskytnout: </a:t>
            </a:r>
            <a:br>
              <a:rPr lang="cs-CZ" sz="2200" u="sng" dirty="0">
                <a:solidFill>
                  <a:schemeClr val="tx1"/>
                </a:solidFill>
                <a:effectLst/>
              </a:rPr>
            </a:br>
            <a:r>
              <a:rPr lang="cs-CZ" sz="2200" dirty="0" smtClean="0">
                <a:solidFill>
                  <a:schemeClr val="tx1"/>
                </a:solidFill>
                <a:effectLst/>
              </a:rPr>
              <a:t>•nákup zemědělských a lesnických strojů (kategorie T, C, S). </a:t>
            </a:r>
            <a:r>
              <a:rPr lang="cs-CZ" sz="2200" b="0" dirty="0">
                <a:solidFill>
                  <a:schemeClr val="tx1"/>
                </a:solidFill>
                <a:effectLst/>
              </a:rPr>
              <a:t/>
            </a:r>
            <a:br>
              <a:rPr lang="cs-CZ" sz="2200" b="0" dirty="0">
                <a:solidFill>
                  <a:schemeClr val="tx1"/>
                </a:solidFill>
                <a:effectLst/>
              </a:rPr>
            </a:br>
            <a:r>
              <a:rPr lang="cs-CZ" sz="2200" b="0" dirty="0">
                <a:effectLst/>
              </a:rPr>
              <a:t/>
            </a:r>
            <a:br>
              <a:rPr lang="cs-CZ" sz="2200" b="0" dirty="0">
                <a:effectLst/>
              </a:rPr>
            </a:br>
            <a:endParaRPr lang="cs-CZ" sz="22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96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Fiche</a:t>
            </a:r>
            <a:r>
              <a:rPr lang="cs-CZ" dirty="0" smtClean="0">
                <a:solidFill>
                  <a:srgbClr val="FF0000"/>
                </a:solidFill>
              </a:rPr>
              <a:t> 2 – Nezemědělské podnikání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19572" y="925136"/>
            <a:ext cx="77048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/>
              <a:t>Podmínky</a:t>
            </a:r>
            <a:r>
              <a:rPr lang="cs-CZ" u="sng" dirty="0"/>
              <a:t>: </a:t>
            </a:r>
          </a:p>
          <a:p>
            <a:r>
              <a:rPr lang="cs-CZ" dirty="0"/>
              <a:t>•Nezemědělská činnost </a:t>
            </a:r>
          </a:p>
          <a:p>
            <a:r>
              <a:rPr lang="cs-CZ" dirty="0"/>
              <a:t>•Převažují produkty neuvedeny v příloze I Smlouvy o fungování EU! </a:t>
            </a:r>
          </a:p>
          <a:p>
            <a:r>
              <a:rPr lang="cs-CZ" dirty="0"/>
              <a:t>•Výroba tvarovaných biopaliv k prodeji nebo využita pro </a:t>
            </a:r>
            <a:endParaRPr lang="cs-CZ" dirty="0" smtClean="0"/>
          </a:p>
          <a:p>
            <a:r>
              <a:rPr lang="cs-CZ" dirty="0" smtClean="0"/>
              <a:t>  nezemědělskou </a:t>
            </a:r>
            <a:r>
              <a:rPr lang="cs-CZ" dirty="0"/>
              <a:t>činnost. </a:t>
            </a:r>
          </a:p>
          <a:p>
            <a:r>
              <a:rPr lang="cs-CZ" dirty="0"/>
              <a:t>•Způsoby uspořádání vlastnických vztahů: </a:t>
            </a:r>
          </a:p>
          <a:p>
            <a:r>
              <a:rPr lang="cs-CZ" dirty="0"/>
              <a:t>–Stavební práce - vlastnictví, spoluvlastnictví s min. 50 % podílem, věcné břemeno </a:t>
            </a:r>
          </a:p>
          <a:p>
            <a:r>
              <a:rPr lang="cs-CZ" dirty="0"/>
              <a:t>–Stroje, technologie - vlastnictví, spoluvlastnictví s min. 50 % podílem, nájem, výpůjčka, věcné břemeno </a:t>
            </a:r>
          </a:p>
          <a:p>
            <a:endParaRPr lang="cs-CZ" dirty="0"/>
          </a:p>
          <a:p>
            <a:r>
              <a:rPr lang="cs-CZ" dirty="0"/>
              <a:t>Podmínky pro režim blokové podmínky: </a:t>
            </a:r>
          </a:p>
          <a:p>
            <a:r>
              <a:rPr lang="cs-CZ" dirty="0"/>
              <a:t>•Pouze počáteční investice – příloha 16 Pravidel </a:t>
            </a:r>
          </a:p>
          <a:p>
            <a:endParaRPr lang="cs-CZ" dirty="0"/>
          </a:p>
          <a:p>
            <a:r>
              <a:rPr lang="cs-CZ" dirty="0"/>
              <a:t>(založení nové provozovny, rozšíření kapacity stávající provozovny, rozšíření výrobního sortimentu provozovny o výrobky, nebo za účelem zásadní změny celkového výrobního postupu stávající provozovny) </a:t>
            </a:r>
          </a:p>
        </p:txBody>
      </p:sp>
      <p:pic>
        <p:nvPicPr>
          <p:cNvPr id="6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86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sz="2900" dirty="0" smtClean="0"/>
              <a:t>se </a:t>
            </a:r>
            <a:r>
              <a:rPr lang="cs-CZ" sz="2900" dirty="0"/>
              <a:t>podává samostatně za každou </a:t>
            </a:r>
            <a:r>
              <a:rPr lang="cs-CZ" sz="2900" dirty="0" err="1"/>
              <a:t>Fichi</a:t>
            </a:r>
            <a:r>
              <a:rPr lang="cs-CZ" sz="2900" dirty="0"/>
              <a:t>, </a:t>
            </a:r>
          </a:p>
          <a:p>
            <a:r>
              <a:rPr lang="cs-CZ" sz="2900" dirty="0" smtClean="0"/>
              <a:t>za </a:t>
            </a:r>
            <a:r>
              <a:rPr lang="cs-CZ" sz="2900" dirty="0"/>
              <a:t>danou </a:t>
            </a:r>
            <a:r>
              <a:rPr lang="cs-CZ" sz="2900" dirty="0" err="1"/>
              <a:t>Fichi</a:t>
            </a:r>
            <a:r>
              <a:rPr lang="cs-CZ" sz="2900" dirty="0"/>
              <a:t> v dané Výzvě je možné podat pouze jednu </a:t>
            </a:r>
            <a:r>
              <a:rPr lang="cs-CZ" sz="2900" dirty="0" err="1"/>
              <a:t>ŽoD</a:t>
            </a:r>
            <a:r>
              <a:rPr lang="cs-CZ" sz="2900" dirty="0"/>
              <a:t> konkrétního žadatele na stejný předmět podnikání (CZ-NACE), </a:t>
            </a:r>
          </a:p>
          <a:p>
            <a:r>
              <a:rPr lang="cs-CZ" sz="2900" dirty="0" smtClean="0"/>
              <a:t>nelze </a:t>
            </a:r>
            <a:r>
              <a:rPr lang="cs-CZ" sz="2900" dirty="0"/>
              <a:t>kombinovat různé režimy podpory, </a:t>
            </a:r>
          </a:p>
          <a:p>
            <a:r>
              <a:rPr lang="cs-CZ" sz="2900" dirty="0" smtClean="0"/>
              <a:t>skutečnosti</a:t>
            </a:r>
            <a:r>
              <a:rPr lang="cs-CZ" sz="2900" dirty="0"/>
              <a:t>, které žadatel uvedl do </a:t>
            </a:r>
            <a:r>
              <a:rPr lang="cs-CZ" sz="2900" dirty="0" err="1"/>
              <a:t>ŽoD</a:t>
            </a:r>
            <a:r>
              <a:rPr lang="cs-CZ" sz="2900" dirty="0"/>
              <a:t> a získal za ně body, jsou závazné od data podání </a:t>
            </a:r>
            <a:r>
              <a:rPr lang="cs-CZ" sz="2900" dirty="0" err="1"/>
              <a:t>ŽoD</a:t>
            </a:r>
            <a:r>
              <a:rPr lang="cs-CZ" sz="2900" dirty="0"/>
              <a:t> na MAS do konce lhůty vázanosti na účel, </a:t>
            </a:r>
          </a:p>
          <a:p>
            <a:r>
              <a:rPr lang="cs-CZ" sz="2900" dirty="0" smtClean="0"/>
              <a:t>formulář </a:t>
            </a:r>
            <a:r>
              <a:rPr lang="cs-CZ" sz="2900" dirty="0" err="1"/>
              <a:t>ŽoD</a:t>
            </a:r>
            <a:r>
              <a:rPr lang="cs-CZ" sz="2900" dirty="0"/>
              <a:t> se generuje na Portálu </a:t>
            </a:r>
            <a:r>
              <a:rPr lang="cs-CZ" sz="2900" dirty="0" smtClean="0"/>
              <a:t>farmáře</a:t>
            </a:r>
          </a:p>
          <a:p>
            <a:r>
              <a:rPr lang="cs-CZ" sz="2900" dirty="0" smtClean="0"/>
              <a:t>Doporučujeme zaregistrovat mail pro zasílání upozornění, ze SZIF</a:t>
            </a:r>
            <a:endParaRPr lang="cs-CZ" sz="2900" dirty="0"/>
          </a:p>
          <a:p>
            <a:r>
              <a:rPr lang="cs-CZ" sz="2900" dirty="0" err="1" smtClean="0"/>
              <a:t>ŽoD</a:t>
            </a:r>
            <a:r>
              <a:rPr lang="cs-CZ" sz="2900" dirty="0" smtClean="0"/>
              <a:t> </a:t>
            </a:r>
            <a:r>
              <a:rPr lang="cs-CZ" sz="2900" dirty="0"/>
              <a:t>je možné nejprve bezplatně konzultovat s MAS (DOPORUČENÍ), </a:t>
            </a:r>
          </a:p>
          <a:p>
            <a:r>
              <a:rPr lang="cs-CZ" sz="2900" dirty="0" smtClean="0"/>
              <a:t>datum </a:t>
            </a:r>
            <a:r>
              <a:rPr lang="cs-CZ" sz="2900" dirty="0"/>
              <a:t>podání Žádosti o dotaci na MAS se považuje datum podání </a:t>
            </a:r>
            <a:r>
              <a:rPr lang="cs-CZ" sz="2900" dirty="0" err="1"/>
              <a:t>ŽoD</a:t>
            </a:r>
            <a:r>
              <a:rPr lang="cs-CZ" sz="2900" dirty="0"/>
              <a:t> na Portál farmáře. </a:t>
            </a:r>
          </a:p>
          <a:p>
            <a:endParaRPr lang="cs-CZ" sz="29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0" dirty="0"/>
              <a:t/>
            </a:r>
            <a:br>
              <a:rPr lang="cs-CZ" b="0" dirty="0"/>
            </a:br>
            <a:r>
              <a:rPr lang="cs-CZ" dirty="0"/>
              <a:t>Žádost o dotaci (</a:t>
            </a:r>
            <a:r>
              <a:rPr lang="cs-CZ" dirty="0" err="1"/>
              <a:t>ŽoD</a:t>
            </a:r>
            <a:r>
              <a:rPr lang="cs-CZ" dirty="0"/>
              <a:t>) </a:t>
            </a:r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268761"/>
            <a:ext cx="7560840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50" dirty="0">
              <a:solidFill>
                <a:srgbClr val="000000"/>
              </a:solidFill>
              <a:latin typeface="Calibri"/>
            </a:endParaRPr>
          </a:p>
          <a:p>
            <a:r>
              <a:rPr lang="cs-CZ" dirty="0" smtClean="0">
                <a:latin typeface="Arial"/>
              </a:rPr>
              <a:t>• </a:t>
            </a:r>
            <a:r>
              <a:rPr lang="cs-CZ" sz="1900" dirty="0" smtClean="0"/>
              <a:t>Pravomocné a platné (v případě veřejnoprávní smlouvy platné  </a:t>
            </a:r>
            <a:r>
              <a:rPr lang="cs-CZ" sz="1900" dirty="0" smtClean="0">
                <a:solidFill>
                  <a:schemeClr val="bg1"/>
                </a:solidFill>
              </a:rPr>
              <a:t>-</a:t>
            </a:r>
            <a:r>
              <a:rPr lang="cs-CZ" sz="1900" dirty="0" smtClean="0"/>
              <a:t>a účinné) odpovídající povolení stavebního, na jehož základě </a:t>
            </a:r>
            <a:r>
              <a:rPr lang="cs-CZ" sz="1900" dirty="0" smtClean="0">
                <a:solidFill>
                  <a:schemeClr val="bg1"/>
                </a:solidFill>
              </a:rPr>
              <a:t>-</a:t>
            </a:r>
            <a:r>
              <a:rPr lang="cs-CZ" sz="1900" dirty="0" smtClean="0"/>
              <a:t>lze projekt/část projektu realizovat, </a:t>
            </a:r>
            <a:endParaRPr lang="cs-CZ" sz="1900" dirty="0"/>
          </a:p>
          <a:p>
            <a:r>
              <a:rPr lang="cs-CZ" sz="1900" dirty="0"/>
              <a:t>•Stavebním úřadem ověřená projektová dokumentace </a:t>
            </a:r>
            <a:endParaRPr lang="cs-CZ" sz="1900" dirty="0" smtClean="0"/>
          </a:p>
          <a:p>
            <a:r>
              <a:rPr lang="cs-CZ" sz="1900" dirty="0" smtClean="0">
                <a:solidFill>
                  <a:schemeClr val="bg1"/>
                </a:solidFill>
              </a:rPr>
              <a:t>-</a:t>
            </a:r>
            <a:r>
              <a:rPr lang="cs-CZ" sz="1900" dirty="0" smtClean="0"/>
              <a:t>předkládaná </a:t>
            </a:r>
            <a:r>
              <a:rPr lang="cs-CZ" sz="1900" dirty="0"/>
              <a:t>k řízení stavebního úřadu, </a:t>
            </a:r>
          </a:p>
          <a:p>
            <a:r>
              <a:rPr lang="cs-CZ" sz="1900" dirty="0"/>
              <a:t>•Půdorys stavby/půdorys dispozice technologie </a:t>
            </a:r>
            <a:r>
              <a:rPr lang="cs-CZ" sz="1900" dirty="0" smtClean="0"/>
              <a:t>v</a:t>
            </a:r>
            <a:r>
              <a:rPr lang="cs-CZ" sz="1900" dirty="0" smtClean="0">
                <a:solidFill>
                  <a:schemeClr val="bg1"/>
                </a:solidFill>
              </a:rPr>
              <a:t>- </a:t>
            </a:r>
            <a:r>
              <a:rPr lang="cs-CZ" sz="1900" dirty="0" smtClean="0"/>
              <a:t>                </a:t>
            </a:r>
            <a:r>
              <a:rPr lang="cs-CZ" sz="1900" dirty="0" smtClean="0">
                <a:solidFill>
                  <a:schemeClr val="bg1"/>
                </a:solidFill>
              </a:rPr>
              <a:t>-</a:t>
            </a:r>
            <a:r>
              <a:rPr lang="cs-CZ" sz="1900" dirty="0" smtClean="0"/>
              <a:t>odpovídajícím </a:t>
            </a:r>
            <a:r>
              <a:rPr lang="cs-CZ" sz="1900" dirty="0"/>
              <a:t>měřítku s vyznačením </a:t>
            </a:r>
            <a:r>
              <a:rPr lang="cs-CZ" sz="1900" dirty="0" smtClean="0"/>
              <a:t>rozměrů</a:t>
            </a:r>
          </a:p>
          <a:p>
            <a:r>
              <a:rPr lang="cs-CZ" sz="1900" dirty="0" smtClean="0"/>
              <a:t>  stavby/technologie </a:t>
            </a:r>
            <a:r>
              <a:rPr lang="cs-CZ" sz="1900" dirty="0"/>
              <a:t>k projektu/části projektu, pokud není </a:t>
            </a:r>
            <a:endParaRPr lang="cs-CZ" sz="1900" dirty="0" smtClean="0"/>
          </a:p>
          <a:p>
            <a:r>
              <a:rPr lang="cs-CZ" sz="1900" dirty="0" smtClean="0">
                <a:solidFill>
                  <a:schemeClr val="bg1"/>
                </a:solidFill>
              </a:rPr>
              <a:t>-</a:t>
            </a:r>
            <a:r>
              <a:rPr lang="cs-CZ" sz="1900" dirty="0" smtClean="0"/>
              <a:t>přílohou </a:t>
            </a:r>
            <a:r>
              <a:rPr lang="cs-CZ" sz="1900" dirty="0"/>
              <a:t>projektová dokumentace, </a:t>
            </a:r>
          </a:p>
          <a:p>
            <a:r>
              <a:rPr lang="cs-CZ" sz="1900" dirty="0"/>
              <a:t>•Katastrální mapa s vyznačením lokalizace předmětu projektu </a:t>
            </a:r>
            <a:r>
              <a:rPr lang="cs-CZ" sz="1900" dirty="0" smtClean="0">
                <a:solidFill>
                  <a:schemeClr val="bg1"/>
                </a:solidFill>
              </a:rPr>
              <a:t>-</a:t>
            </a:r>
            <a:r>
              <a:rPr lang="cs-CZ" sz="1900" dirty="0" smtClean="0"/>
              <a:t>(</a:t>
            </a:r>
            <a:r>
              <a:rPr lang="cs-CZ" sz="1900" dirty="0"/>
              <a:t>netýká se mobilních strojů), </a:t>
            </a:r>
          </a:p>
          <a:p>
            <a:r>
              <a:rPr lang="cs-CZ" sz="1900" dirty="0"/>
              <a:t>•Formuláře pro posouzení finančního zdraví žadatele, u něhož </a:t>
            </a:r>
            <a:r>
              <a:rPr lang="cs-CZ" sz="1900" dirty="0" smtClean="0">
                <a:solidFill>
                  <a:schemeClr val="bg1"/>
                </a:solidFill>
              </a:rPr>
              <a:t>-</a:t>
            </a:r>
            <a:r>
              <a:rPr lang="cs-CZ" sz="1900" dirty="0" smtClean="0"/>
              <a:t>je </a:t>
            </a:r>
            <a:r>
              <a:rPr lang="cs-CZ" sz="1900" dirty="0"/>
              <a:t>prokázání vyžadováno, </a:t>
            </a:r>
          </a:p>
          <a:p>
            <a:r>
              <a:rPr lang="cs-CZ" sz="1900" dirty="0"/>
              <a:t>•Prohlášení o zařazení podniku do kategorie </a:t>
            </a:r>
            <a:r>
              <a:rPr lang="cs-CZ" sz="1900" dirty="0" err="1"/>
              <a:t>mikropodniků</a:t>
            </a:r>
            <a:r>
              <a:rPr lang="cs-CZ" sz="1900" dirty="0"/>
              <a:t>,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smtClean="0">
                <a:solidFill>
                  <a:schemeClr val="bg1"/>
                </a:solidFill>
              </a:rPr>
              <a:t>--</a:t>
            </a:r>
            <a:r>
              <a:rPr lang="cs-CZ" sz="1900" dirty="0" smtClean="0"/>
              <a:t>malých </a:t>
            </a:r>
            <a:r>
              <a:rPr lang="cs-CZ" sz="1900" dirty="0"/>
              <a:t>a středních podniků podle velikosti </a:t>
            </a:r>
            <a:r>
              <a:rPr lang="cs-CZ" sz="1900" dirty="0" smtClean="0"/>
              <a:t>   dle </a:t>
            </a:r>
            <a:r>
              <a:rPr lang="cs-CZ" sz="1900" dirty="0"/>
              <a:t>Přílohy 5 </a:t>
            </a:r>
            <a:r>
              <a:rPr lang="cs-CZ" sz="1900" dirty="0" smtClean="0">
                <a:solidFill>
                  <a:schemeClr val="bg1"/>
                </a:solidFill>
              </a:rPr>
              <a:t>---</a:t>
            </a:r>
            <a:r>
              <a:rPr lang="cs-CZ" sz="1900" dirty="0" smtClean="0"/>
              <a:t>Pravidel</a:t>
            </a:r>
            <a:r>
              <a:rPr lang="cs-CZ" sz="1900" dirty="0"/>
              <a:t>, </a:t>
            </a:r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Přílohy Žádosti o dotaci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Prezence účastníků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Zahájení semináře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Představení </a:t>
            </a:r>
            <a:r>
              <a:rPr lang="cs-CZ" sz="2800" dirty="0"/>
              <a:t>vyhlašovaných </a:t>
            </a:r>
            <a:r>
              <a:rPr lang="cs-CZ" sz="2800" dirty="0" err="1"/>
              <a:t>Fichí</a:t>
            </a:r>
            <a:r>
              <a:rPr lang="cs-CZ" sz="2800" dirty="0"/>
              <a:t>: (podmínky, kritéria přijatelnosti, oprávnění žadatelé, výše způsobilých výdajů) 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Postup </a:t>
            </a:r>
            <a:r>
              <a:rPr lang="cs-CZ" sz="2800" dirty="0"/>
              <a:t>pro podávání Žádostí o dotaci (vygenerování, vyplnění a podání žádosti</a:t>
            </a:r>
            <a:r>
              <a:rPr lang="cs-CZ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Hodnocení </a:t>
            </a:r>
            <a:r>
              <a:rPr lang="cs-CZ" sz="2800" dirty="0"/>
              <a:t>a výběr projektů a průběh další administrace 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Diskuze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Závěr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Program</a:t>
            </a:r>
            <a:endParaRPr lang="cs-CZ" dirty="0"/>
          </a:p>
        </p:txBody>
      </p:sp>
      <p:pic>
        <p:nvPicPr>
          <p:cNvPr id="5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08120" y="764704"/>
            <a:ext cx="7776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•</a:t>
            </a:r>
            <a:r>
              <a:rPr lang="cs-CZ" dirty="0"/>
              <a:t>Dokument prokazující existenci objektu venkovské turistiky s návštěvností min. 2 000 osob/rok v okruhu 10 km (</a:t>
            </a:r>
            <a:r>
              <a:rPr lang="cs-CZ" dirty="0" err="1"/>
              <a:t>Fiche</a:t>
            </a:r>
            <a:r>
              <a:rPr lang="cs-CZ" dirty="0"/>
              <a:t> 4 – v případě potřeby). </a:t>
            </a:r>
            <a:endParaRPr lang="cs-CZ" dirty="0" smtClean="0"/>
          </a:p>
          <a:p>
            <a:r>
              <a:rPr lang="cs-CZ" dirty="0" smtClean="0"/>
              <a:t>•V případě, že je dotace poskytována v režimu blokové výjimky na zásadní změnu výrobního prostoru, pak Kartu majetku pro majetek užívaný při činnosti, jež má být modernizována – prostá kopie</a:t>
            </a:r>
          </a:p>
          <a:p>
            <a:r>
              <a:rPr lang="cs-CZ" dirty="0" smtClean="0"/>
              <a:t>•V případě, že je dotace poskytována v režimu blokové výjimky na rozšíření výrobního sortimentu stávající provozovny, pak Kartu majetku znovupoužitého majetku – prostá kopie.</a:t>
            </a:r>
          </a:p>
          <a:p>
            <a:endParaRPr lang="cs-CZ" dirty="0"/>
          </a:p>
          <a:p>
            <a:r>
              <a:rPr lang="cs-CZ" b="1" u="sng" dirty="0" smtClean="0"/>
              <a:t>Přílohy stanovené MAS:  </a:t>
            </a:r>
          </a:p>
          <a:p>
            <a:r>
              <a:rPr lang="cs-CZ" b="1" dirty="0" smtClean="0"/>
              <a:t>VZORY NALEZNETE na </a:t>
            </a:r>
            <a:r>
              <a:rPr lang="cs-CZ" b="1" dirty="0" smtClean="0">
                <a:hlinkClick r:id="rId3"/>
              </a:rPr>
              <a:t>www.masbrdy.cz</a:t>
            </a:r>
            <a:endParaRPr lang="cs-CZ" b="1" dirty="0" smtClean="0"/>
          </a:p>
          <a:p>
            <a:r>
              <a:rPr lang="cs-CZ" dirty="0" smtClean="0"/>
              <a:t>•Doklad o souladu se Strategií</a:t>
            </a:r>
          </a:p>
          <a:p>
            <a:r>
              <a:rPr lang="cs-CZ" dirty="0" smtClean="0"/>
              <a:t>•Vazba na venkovskou turistiku </a:t>
            </a:r>
          </a:p>
          <a:p>
            <a:r>
              <a:rPr lang="cs-CZ" dirty="0" smtClean="0"/>
              <a:t>•Čestné prohlášení – stavba  - v případě, že projekt nevyžaduje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-</a:t>
            </a:r>
            <a:r>
              <a:rPr lang="cs-CZ" dirty="0" smtClean="0"/>
              <a:t>stavební povolení nebo ohlášení stavby.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Přílohy Žádosti o dotaci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Přílohy po zaregistrování Žádosti o dotaci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05776" y="1172651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Realizace výběrového řízení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Formulář Žádosti o dotaci aktualizovaný dle výsledků výběrového řízení</a:t>
            </a:r>
            <a:endParaRPr lang="cs-CZ" sz="2400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399388" y="2372980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Přílohy předkládané při podpisu Dohody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3800" y="357301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Potvrzení finančního úřadu o bezdlužnosti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V případě, že je podpora poskytována v režimu </a:t>
            </a:r>
            <a:r>
              <a:rPr lang="cs-CZ" sz="2400" i="1" dirty="0" smtClean="0"/>
              <a:t>de </a:t>
            </a:r>
            <a:r>
              <a:rPr lang="cs-CZ" sz="2400" i="1" dirty="0" err="1" smtClean="0"/>
              <a:t>minimis</a:t>
            </a:r>
            <a:r>
              <a:rPr lang="cs-CZ" sz="2400" i="1" dirty="0" smtClean="0"/>
              <a:t>, </a:t>
            </a:r>
            <a:r>
              <a:rPr lang="cs-CZ" sz="2400" dirty="0" smtClean="0"/>
              <a:t>vyplněné čestné prohlášení (vzor příloha 17 Pravidel)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42979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Přílohy předkládané při podání Žádosti o platbu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26768" y="1403648"/>
            <a:ext cx="71287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Oprávnění k provozování činnosti, která je předmětem projektu -prostá kopie (výpis z živnostenského či obchodního rejstříku,    -anebo evidence zemědělského podnikatele, oprávnění se nepředkládá)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Doklad o vedení bankovního účtu ve vlastnictví příjemce dotace –prostá kopie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Cenový marketing – prostá kopie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Účetní a daňové doklady související s realizací projektu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Doklad o uhrazení závazku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Technický průkaz při nákupu strojů a technologií nad 100 000,-Kč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Kolaudační souhlas v případě stavby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Fotodokumentace, </a:t>
            </a:r>
            <a:r>
              <a:rPr lang="cs-CZ" sz="2000" dirty="0" err="1" smtClean="0"/>
              <a:t>atd</a:t>
            </a:r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925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27264" y="1556792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2000" b="1" dirty="0" smtClean="0"/>
              <a:t>Portál </a:t>
            </a:r>
            <a:r>
              <a:rPr lang="cs-CZ" sz="2000" b="1" dirty="0"/>
              <a:t>farmáře </a:t>
            </a:r>
          </a:p>
          <a:p>
            <a:r>
              <a:rPr lang="cs-CZ" sz="2000" dirty="0"/>
              <a:t>•základní komunikační nástroj se SZIF </a:t>
            </a:r>
          </a:p>
          <a:p>
            <a:r>
              <a:rPr lang="cs-CZ" sz="2000" dirty="0"/>
              <a:t>•https://</a:t>
            </a:r>
            <a:r>
              <a:rPr lang="cs-CZ" sz="2000" dirty="0" smtClean="0"/>
              <a:t>www.szif.cz/cs</a:t>
            </a:r>
          </a:p>
          <a:p>
            <a:endParaRPr lang="cs-CZ" sz="2000" dirty="0"/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Podání Žádosti o dotaci</a:t>
            </a:r>
            <a:endParaRPr lang="cs-CZ" dirty="0"/>
          </a:p>
        </p:txBody>
      </p:sp>
      <p:pic>
        <p:nvPicPr>
          <p:cNvPr id="4100" name="Picture 4" descr="C:\Users\pc\Pictures\Portál farmář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7048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27584" y="4736981"/>
            <a:ext cx="77048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2000" dirty="0" smtClean="0"/>
              <a:t>Komunikace </a:t>
            </a:r>
            <a:r>
              <a:rPr lang="cs-CZ" sz="2000" dirty="0"/>
              <a:t>s MAS – osobní jednání, DS, e-mail s elektronickým podpisem, e-mail s elektronicky podepsaným dokumentem v příloze </a:t>
            </a:r>
          </a:p>
        </p:txBody>
      </p:sp>
      <p:pic>
        <p:nvPicPr>
          <p:cNvPr id="6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Podání Žádosti o dotaci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99592" y="105273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2000" dirty="0"/>
              <a:t>Postup zřízení přístupu na Portál farmáře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77" y="2132856"/>
            <a:ext cx="416252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80" y="6093296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772816"/>
            <a:ext cx="76328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 smtClean="0"/>
              <a:t>•</a:t>
            </a:r>
            <a:r>
              <a:rPr lang="cs-CZ" sz="2000" dirty="0"/>
              <a:t>Podrobný postup vygenerování a podání </a:t>
            </a:r>
            <a:r>
              <a:rPr lang="cs-CZ" sz="2000" dirty="0" err="1"/>
              <a:t>ŽoD</a:t>
            </a:r>
            <a:r>
              <a:rPr lang="cs-CZ" sz="2000" dirty="0"/>
              <a:t> </a:t>
            </a:r>
            <a:r>
              <a:rPr lang="cs-CZ" sz="2000" dirty="0" smtClean="0"/>
              <a:t> </a:t>
            </a:r>
          </a:p>
          <a:p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www.szif.cz/cs/prv2014-1921</a:t>
            </a:r>
            <a:endParaRPr lang="cs-CZ" sz="2000" dirty="0" smtClean="0"/>
          </a:p>
          <a:p>
            <a:endParaRPr lang="cs-CZ" sz="2000" dirty="0"/>
          </a:p>
          <a:p>
            <a:r>
              <a:rPr lang="pl-PL" sz="2000" dirty="0"/>
              <a:t>•</a:t>
            </a:r>
            <a:r>
              <a:rPr lang="pl-PL" sz="2000" dirty="0" smtClean="0"/>
              <a:t>Generovat  </a:t>
            </a:r>
            <a:r>
              <a:rPr lang="pl-PL" sz="2000" dirty="0"/>
              <a:t>ŽoD </a:t>
            </a:r>
            <a:r>
              <a:rPr lang="pl-PL" sz="2000" dirty="0" smtClean="0"/>
              <a:t>lze   </a:t>
            </a:r>
            <a:r>
              <a:rPr lang="pl-PL" sz="2000" b="1" dirty="0" smtClean="0">
                <a:solidFill>
                  <a:srgbClr val="FF0000"/>
                </a:solidFill>
              </a:rPr>
              <a:t>od </a:t>
            </a:r>
            <a:r>
              <a:rPr lang="pl-PL" sz="2000" b="1" dirty="0" smtClean="0">
                <a:solidFill>
                  <a:srgbClr val="FF0000"/>
                </a:solidFill>
              </a:rPr>
              <a:t>31. 5. </a:t>
            </a:r>
            <a:r>
              <a:rPr lang="pl-PL" sz="2000" b="1" dirty="0" smtClean="0">
                <a:solidFill>
                  <a:srgbClr val="FF0000"/>
                </a:solidFill>
              </a:rPr>
              <a:t>2018</a:t>
            </a:r>
          </a:p>
          <a:p>
            <a:r>
              <a:rPr lang="pl-PL" sz="2000" dirty="0" smtClean="0"/>
              <a:t> </a:t>
            </a:r>
            <a:endParaRPr lang="pl-PL" sz="2000" dirty="0"/>
          </a:p>
          <a:p>
            <a:r>
              <a:rPr lang="pt-BR" sz="2000" dirty="0"/>
              <a:t>•Podání na MAS </a:t>
            </a:r>
            <a:r>
              <a:rPr lang="cs-CZ" sz="2000" dirty="0" smtClean="0"/>
              <a:t>     </a:t>
            </a:r>
            <a:r>
              <a:rPr lang="cs-CZ" sz="2000" b="1" dirty="0" smtClean="0">
                <a:solidFill>
                  <a:srgbClr val="FF0000"/>
                </a:solidFill>
              </a:rPr>
              <a:t>14</a:t>
            </a:r>
            <a:r>
              <a:rPr lang="pt-BR" sz="2000" b="1" dirty="0" smtClean="0">
                <a:solidFill>
                  <a:srgbClr val="FF0000"/>
                </a:solidFill>
              </a:rPr>
              <a:t>. </a:t>
            </a:r>
            <a:r>
              <a:rPr lang="cs-CZ" sz="2000" b="1" dirty="0" smtClean="0">
                <a:solidFill>
                  <a:srgbClr val="FF0000"/>
                </a:solidFill>
              </a:rPr>
              <a:t>6</a:t>
            </a:r>
            <a:r>
              <a:rPr lang="pt-BR" sz="2000" b="1" dirty="0" smtClean="0">
                <a:solidFill>
                  <a:srgbClr val="FF0000"/>
                </a:solidFill>
              </a:rPr>
              <a:t>. </a:t>
            </a:r>
            <a:r>
              <a:rPr lang="pt-BR" sz="2000" b="1" dirty="0">
                <a:solidFill>
                  <a:srgbClr val="FF0000"/>
                </a:solidFill>
              </a:rPr>
              <a:t>– </a:t>
            </a:r>
            <a:r>
              <a:rPr lang="cs-CZ" sz="2000" b="1" dirty="0" smtClean="0">
                <a:solidFill>
                  <a:srgbClr val="FF0000"/>
                </a:solidFill>
              </a:rPr>
              <a:t>28</a:t>
            </a:r>
            <a:r>
              <a:rPr lang="pt-BR" sz="2000" b="1" dirty="0" smtClean="0">
                <a:solidFill>
                  <a:srgbClr val="FF0000"/>
                </a:solidFill>
              </a:rPr>
              <a:t>. </a:t>
            </a:r>
            <a:r>
              <a:rPr lang="cs-CZ" sz="2000" b="1" dirty="0" smtClean="0">
                <a:solidFill>
                  <a:srgbClr val="FF0000"/>
                </a:solidFill>
              </a:rPr>
              <a:t>6</a:t>
            </a:r>
            <a:r>
              <a:rPr lang="pt-BR" sz="2000" b="1" dirty="0" smtClean="0">
                <a:solidFill>
                  <a:srgbClr val="FF0000"/>
                </a:solidFill>
              </a:rPr>
              <a:t>. </a:t>
            </a:r>
            <a:r>
              <a:rPr lang="pt-BR" sz="2000" b="1" dirty="0">
                <a:solidFill>
                  <a:srgbClr val="FF0000"/>
                </a:solidFill>
              </a:rPr>
              <a:t>2018 </a:t>
            </a:r>
          </a:p>
          <a:p>
            <a:endParaRPr lang="cs-CZ" dirty="0"/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Podání Žádosti o dotaci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Podání Žádosti o dotaci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90" y="1418381"/>
            <a:ext cx="6952187" cy="47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48064" y="3899416"/>
            <a:ext cx="25202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5" name="Šipka doprava 4"/>
          <p:cNvSpPr/>
          <p:nvPr/>
        </p:nvSpPr>
        <p:spPr>
          <a:xfrm>
            <a:off x="971600" y="3104964"/>
            <a:ext cx="719382" cy="3960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581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501149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 txBox="1">
            <a:spLocks/>
          </p:cNvSpPr>
          <p:nvPr/>
        </p:nvSpPr>
        <p:spPr>
          <a:xfrm>
            <a:off x="464200" y="3079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Podání Žádosti o dotaci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995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5134"/>
            <a:ext cx="6745759" cy="425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 txBox="1">
            <a:spLocks/>
          </p:cNvSpPr>
          <p:nvPr/>
        </p:nvSpPr>
        <p:spPr>
          <a:xfrm>
            <a:off x="464200" y="3079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Podání Žádosti o dotaci</a:t>
            </a:r>
            <a:endParaRPr lang="cs-CZ" dirty="0"/>
          </a:p>
        </p:txBody>
      </p:sp>
      <p:sp>
        <p:nvSpPr>
          <p:cNvPr id="2" name="Šipka dolů 1"/>
          <p:cNvSpPr/>
          <p:nvPr/>
        </p:nvSpPr>
        <p:spPr>
          <a:xfrm rot="2918591">
            <a:off x="6400180" y="3984556"/>
            <a:ext cx="697087" cy="1394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959901" y="2482133"/>
            <a:ext cx="2004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/>
              <a:t>Formulář si stáhnete k sobě do počítače. Vyplníte </a:t>
            </a:r>
            <a:r>
              <a:rPr lang="cs-CZ" dirty="0" err="1" smtClean="0"/>
              <a:t>offline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0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6358508" cy="50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 txBox="1">
            <a:spLocks/>
          </p:cNvSpPr>
          <p:nvPr/>
        </p:nvSpPr>
        <p:spPr>
          <a:xfrm>
            <a:off x="464200" y="3079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Podání Žádosti o dotaci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71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5832648" cy="469636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Vymezení územní působnosti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36" y="5821104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9552" y="1672853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Celková výše dotace pro </a:t>
            </a:r>
          </a:p>
          <a:p>
            <a:r>
              <a:rPr lang="cs-CZ" dirty="0" smtClean="0"/>
              <a:t>    </a:t>
            </a:r>
            <a:r>
              <a:rPr lang="cs-CZ" dirty="0" smtClean="0"/>
              <a:t>2</a:t>
            </a:r>
            <a:r>
              <a:rPr lang="cs-CZ" b="1" dirty="0" smtClean="0"/>
              <a:t>. </a:t>
            </a:r>
            <a:r>
              <a:rPr lang="cs-CZ" b="1" dirty="0" smtClean="0"/>
              <a:t>výzvu je   </a:t>
            </a:r>
          </a:p>
          <a:p>
            <a:r>
              <a:rPr lang="cs-CZ" dirty="0" smtClean="0"/>
              <a:t>    </a:t>
            </a:r>
            <a:r>
              <a:rPr lang="cs-CZ" b="1" dirty="0" smtClean="0"/>
              <a:t>5.491.847,-</a:t>
            </a:r>
            <a:r>
              <a:rPr lang="cs-CZ" b="1" dirty="0" smtClean="0"/>
              <a:t>Kč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Lze realizovat pouze na území MAS Brdy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492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052736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Kompletně </a:t>
            </a:r>
            <a:r>
              <a:rPr lang="cs-CZ" dirty="0"/>
              <a:t>vyplněný formulář </a:t>
            </a:r>
            <a:r>
              <a:rPr lang="cs-CZ" dirty="0" err="1"/>
              <a:t>ŽoD</a:t>
            </a:r>
            <a:r>
              <a:rPr lang="cs-CZ" dirty="0"/>
              <a:t> včetně příloh předat na MAS prostřednictvím Portálu farmáře (PF):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•</a:t>
            </a:r>
            <a:r>
              <a:rPr lang="cs-CZ" u="sng" dirty="0"/>
              <a:t>Příjem žádostí: </a:t>
            </a:r>
          </a:p>
          <a:p>
            <a:r>
              <a:rPr lang="cs-CZ" dirty="0"/>
              <a:t>•termín: </a:t>
            </a:r>
            <a:r>
              <a:rPr lang="cs-CZ" dirty="0" smtClean="0"/>
              <a:t>14. 6. </a:t>
            </a:r>
            <a:r>
              <a:rPr lang="cs-CZ" dirty="0"/>
              <a:t>– </a:t>
            </a:r>
            <a:r>
              <a:rPr lang="cs-CZ" dirty="0" smtClean="0"/>
              <a:t>28</a:t>
            </a:r>
            <a:r>
              <a:rPr lang="cs-CZ" dirty="0" smtClean="0"/>
              <a:t>. 6. </a:t>
            </a:r>
            <a:r>
              <a:rPr lang="cs-CZ" dirty="0"/>
              <a:t>2018 </a:t>
            </a:r>
            <a:r>
              <a:rPr lang="cs-CZ" dirty="0" smtClean="0"/>
              <a:t> prostřednictvím </a:t>
            </a:r>
            <a:r>
              <a:rPr lang="cs-CZ" dirty="0"/>
              <a:t>PF </a:t>
            </a:r>
          </a:p>
          <a:p>
            <a:r>
              <a:rPr lang="cs-CZ" dirty="0"/>
              <a:t>•Příjem příloh: </a:t>
            </a:r>
            <a:endParaRPr lang="cs-CZ" dirty="0" smtClean="0"/>
          </a:p>
          <a:p>
            <a:endParaRPr lang="cs-CZ" dirty="0"/>
          </a:p>
          <a:p>
            <a:r>
              <a:rPr lang="pl-PL" dirty="0" smtClean="0"/>
              <a:t>                 a)prostřednictvím </a:t>
            </a:r>
            <a:r>
              <a:rPr lang="pl-PL" dirty="0"/>
              <a:t>PF spolu s ŽoD </a:t>
            </a:r>
            <a:r>
              <a:rPr lang="pl-PL" dirty="0" smtClean="0"/>
              <a:t>(14. 6. </a:t>
            </a:r>
            <a:r>
              <a:rPr lang="pl-PL" dirty="0"/>
              <a:t>– </a:t>
            </a:r>
            <a:r>
              <a:rPr lang="pl-PL" dirty="0" smtClean="0"/>
              <a:t>28. 6. </a:t>
            </a:r>
            <a:r>
              <a:rPr lang="pl-PL" dirty="0"/>
              <a:t>2018 ), </a:t>
            </a:r>
          </a:p>
          <a:p>
            <a:r>
              <a:rPr lang="cs-CZ" dirty="0" smtClean="0"/>
              <a:t>                 b)na </a:t>
            </a:r>
            <a:r>
              <a:rPr lang="cs-CZ" dirty="0"/>
              <a:t>MAS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(</a:t>
            </a:r>
            <a:r>
              <a:rPr lang="cs-CZ" dirty="0"/>
              <a:t>pondělí – </a:t>
            </a:r>
            <a:r>
              <a:rPr lang="cs-CZ" dirty="0" smtClean="0"/>
              <a:t>pátek: </a:t>
            </a:r>
            <a:r>
              <a:rPr lang="cs-CZ" dirty="0"/>
              <a:t>8:00 – </a:t>
            </a:r>
            <a:r>
              <a:rPr lang="cs-CZ" dirty="0" smtClean="0"/>
              <a:t>16:00) vždy po tel. domluvě</a:t>
            </a:r>
            <a:endParaRPr lang="cs-CZ" dirty="0"/>
          </a:p>
          <a:p>
            <a:r>
              <a:rPr lang="it-IT" dirty="0"/>
              <a:t>»adresa: </a:t>
            </a:r>
            <a:r>
              <a:rPr lang="cs-CZ" dirty="0" smtClean="0"/>
              <a:t>Slunečná 372, 262 23  Jince </a:t>
            </a:r>
            <a:r>
              <a:rPr lang="it-IT" dirty="0" smtClean="0"/>
              <a:t> </a:t>
            </a:r>
            <a:endParaRPr lang="cs-CZ" dirty="0" smtClean="0"/>
          </a:p>
          <a:p>
            <a:endParaRPr lang="it-IT" dirty="0"/>
          </a:p>
          <a:p>
            <a:r>
              <a:rPr lang="cs-CZ" dirty="0"/>
              <a:t>DOPORUČUJI KONZULTACE VYPLNĚNÉ ŽÁDOSTI A VŠE PŘÍLOH PŘEDEM.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6" y="2852935"/>
            <a:ext cx="1273368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2"/>
          <p:cNvSpPr txBox="1">
            <a:spLocks/>
          </p:cNvSpPr>
          <p:nvPr/>
        </p:nvSpPr>
        <p:spPr>
          <a:xfrm>
            <a:off x="464200" y="3079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Podání Žádosti o dotaci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813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59359"/>
            <a:ext cx="6624736" cy="36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lů 1"/>
          <p:cNvSpPr/>
          <p:nvPr/>
        </p:nvSpPr>
        <p:spPr>
          <a:xfrm rot="2538757">
            <a:off x="7524328" y="4653136"/>
            <a:ext cx="79208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96752"/>
            <a:ext cx="8061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PF → Nová podání → žádosti PRV – projektová opatření → Žádosti o dotaci přes MAS </a:t>
            </a:r>
          </a:p>
          <a:p>
            <a:r>
              <a:rPr lang="cs-CZ" dirty="0"/>
              <a:t>•spodní část stránky „Pokračovat v podání: s elektronickým podpisem“ </a:t>
            </a: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464200" y="3079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Podání </a:t>
            </a:r>
            <a:r>
              <a:rPr lang="cs-CZ" b="0" dirty="0" err="1" smtClean="0"/>
              <a:t>ŽoD</a:t>
            </a:r>
            <a:r>
              <a:rPr lang="cs-CZ" b="0" dirty="0" smtClean="0"/>
              <a:t> na MAS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55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464200" y="3079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Podání </a:t>
            </a:r>
            <a:r>
              <a:rPr lang="cs-CZ" b="0" dirty="0" err="1" smtClean="0"/>
              <a:t>ŽoD</a:t>
            </a:r>
            <a:r>
              <a:rPr lang="cs-CZ" b="0" dirty="0" smtClean="0"/>
              <a:t> na MAS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63664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60" y="1002143"/>
            <a:ext cx="4179088" cy="48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00192" y="6021288"/>
            <a:ext cx="230425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Odeslat podání na MAS 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6732240" y="553968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5148064" y="6021288"/>
            <a:ext cx="1008112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940152" y="5589240"/>
            <a:ext cx="5040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9000" y="5990510"/>
            <a:ext cx="4250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55592" y="6009024"/>
            <a:ext cx="26366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Pokračovat v podání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736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464200" y="3079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Kontrola a hodnocení </a:t>
            </a:r>
            <a:r>
              <a:rPr lang="cs-CZ" b="0" dirty="0" err="1" smtClean="0"/>
              <a:t>ŽoD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55576" y="1184524"/>
            <a:ext cx="6393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u="sng" dirty="0"/>
              <a:t>Administrativní kontrola </a:t>
            </a:r>
            <a:endParaRPr lang="cs-CZ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Kontrola </a:t>
            </a:r>
            <a:r>
              <a:rPr lang="cs-CZ" dirty="0"/>
              <a:t>obsahové správnosti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Kontrola </a:t>
            </a:r>
            <a:r>
              <a:rPr lang="cs-CZ" dirty="0"/>
              <a:t>přijatelnosti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Kontrola </a:t>
            </a:r>
            <a:r>
              <a:rPr lang="cs-CZ" dirty="0"/>
              <a:t>dalších podmínek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•Provádějí zaměstnanci MAS do 20 pracovních dní od </a:t>
            </a:r>
            <a:r>
              <a:rPr lang="cs-CZ" dirty="0" smtClean="0"/>
              <a:t>  ukončení </a:t>
            </a:r>
            <a:r>
              <a:rPr lang="cs-CZ" dirty="0"/>
              <a:t>příjmu </a:t>
            </a:r>
            <a:r>
              <a:rPr lang="cs-CZ" dirty="0" err="1"/>
              <a:t>ŽoD</a:t>
            </a:r>
            <a:r>
              <a:rPr lang="cs-CZ" dirty="0"/>
              <a:t>. </a:t>
            </a:r>
          </a:p>
          <a:p>
            <a:r>
              <a:rPr lang="cs-CZ" dirty="0"/>
              <a:t>•Nedostatky lze opravit na základě výzvy MAS (2 x 5 pracovních dní). </a:t>
            </a:r>
          </a:p>
          <a:p>
            <a:r>
              <a:rPr lang="cs-CZ" dirty="0"/>
              <a:t>•Pokud nedojde k doplnění ve stanoveném termínu dojde k ukončení administrace </a:t>
            </a:r>
            <a:r>
              <a:rPr lang="cs-CZ" dirty="0" err="1"/>
              <a:t>ŽoD</a:t>
            </a:r>
            <a:r>
              <a:rPr lang="cs-CZ" dirty="0"/>
              <a:t>. </a:t>
            </a:r>
          </a:p>
          <a:p>
            <a:r>
              <a:rPr lang="cs-CZ" dirty="0"/>
              <a:t>•O výsledku budete písemně </a:t>
            </a:r>
            <a:r>
              <a:rPr lang="cs-CZ" dirty="0" smtClean="0"/>
              <a:t>informováni do 5prac.dní  </a:t>
            </a:r>
            <a:r>
              <a:rPr lang="cs-CZ" dirty="0"/>
              <a:t>e-mailem s elektronickým podpisem. </a:t>
            </a:r>
          </a:p>
          <a:p>
            <a:r>
              <a:rPr lang="cs-CZ" dirty="0"/>
              <a:t>•Proti rozhodnutí MAS je možné se odvolat do 15 kalendářních dní ode dne doručení oznámení o výsledku kontroly.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94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464200" y="3079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Kontrola a hodnocení </a:t>
            </a:r>
            <a:r>
              <a:rPr lang="cs-CZ" b="0" dirty="0" err="1" smtClean="0"/>
              <a:t>ŽoD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12520" y="1412776"/>
            <a:ext cx="78522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/>
              <a:t>Věcné </a:t>
            </a:r>
            <a:r>
              <a:rPr lang="cs-CZ" sz="2400" b="1" u="sng" dirty="0"/>
              <a:t>hodnocení projektů </a:t>
            </a:r>
            <a:endParaRPr lang="cs-CZ" sz="2400" b="1" u="sng" dirty="0" smtClean="0"/>
          </a:p>
          <a:p>
            <a:endParaRPr lang="cs-CZ" sz="2400" b="1" u="sng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Provádí </a:t>
            </a:r>
            <a:r>
              <a:rPr lang="cs-CZ" sz="2400" dirty="0"/>
              <a:t>Výběrová komise </a:t>
            </a:r>
            <a:r>
              <a:rPr lang="cs-CZ" sz="2400" dirty="0" smtClean="0"/>
              <a:t>MAS Brdy 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Dle </a:t>
            </a:r>
            <a:r>
              <a:rPr lang="cs-CZ" sz="2400" dirty="0"/>
              <a:t>preferenčních kritérií uvedených </a:t>
            </a:r>
            <a:r>
              <a:rPr lang="cs-CZ" sz="2400" dirty="0" smtClean="0"/>
              <a:t>za </a:t>
            </a:r>
            <a:r>
              <a:rPr lang="cs-CZ" sz="2400" dirty="0"/>
              <a:t>každou </a:t>
            </a:r>
            <a:r>
              <a:rPr lang="cs-CZ" sz="2400" dirty="0" err="1"/>
              <a:t>Fichi</a:t>
            </a:r>
            <a:r>
              <a:rPr lang="cs-CZ" sz="2400" dirty="0"/>
              <a:t> zvlášť.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Projekt </a:t>
            </a:r>
            <a:r>
              <a:rPr lang="cs-CZ" sz="2400" dirty="0"/>
              <a:t>musí získat min. </a:t>
            </a:r>
            <a:r>
              <a:rPr lang="cs-CZ" sz="2400" dirty="0" smtClean="0"/>
              <a:t>25 </a:t>
            </a:r>
            <a:r>
              <a:rPr lang="cs-CZ" sz="2400" dirty="0"/>
              <a:t>bodů.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Vyhotoví seznam </a:t>
            </a:r>
            <a:r>
              <a:rPr lang="cs-CZ" sz="2400" dirty="0" err="1"/>
              <a:t>ŽoD</a:t>
            </a:r>
            <a:r>
              <a:rPr lang="cs-CZ" sz="2400" dirty="0"/>
              <a:t> </a:t>
            </a:r>
            <a:r>
              <a:rPr lang="cs-CZ" sz="2400" dirty="0" smtClean="0"/>
              <a:t>sestupně dle </a:t>
            </a:r>
            <a:r>
              <a:rPr lang="cs-CZ" sz="2400" dirty="0"/>
              <a:t>počtu získaných bodů.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V </a:t>
            </a:r>
            <a:r>
              <a:rPr lang="cs-CZ" sz="2400" dirty="0"/>
              <a:t>případě shodného počtu bodů bude upřednostněn </a:t>
            </a:r>
            <a:r>
              <a:rPr lang="cs-CZ" sz="2400" dirty="0" smtClean="0"/>
              <a:t>projekt, který vytvoří pracovní místo (rozhoduje počet </a:t>
            </a:r>
            <a:r>
              <a:rPr lang="cs-CZ" sz="2400" dirty="0" err="1" smtClean="0"/>
              <a:t>prac</a:t>
            </a:r>
            <a:r>
              <a:rPr lang="cs-CZ" sz="2400" dirty="0" smtClean="0"/>
              <a:t>. míst), dříve naplní účel projektu, podniky s menším počtem zaměstnanců,…..více v IP PRV </a:t>
            </a:r>
            <a:endParaRPr lang="cs-CZ" sz="2400" dirty="0"/>
          </a:p>
        </p:txBody>
      </p:sp>
      <p:pic>
        <p:nvPicPr>
          <p:cNvPr id="5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00" y="6079629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06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2576" y="117379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u="sng" dirty="0"/>
              <a:t>Schválení </a:t>
            </a:r>
            <a:r>
              <a:rPr lang="cs-CZ" sz="2200" b="1" u="sng" dirty="0" smtClean="0"/>
              <a:t>seznamu vybraných/nevybraných projektů</a:t>
            </a:r>
          </a:p>
          <a:p>
            <a:r>
              <a:rPr lang="cs-CZ" sz="2200" b="1" u="sng" dirty="0" smtClean="0"/>
              <a:t> </a:t>
            </a:r>
            <a:endParaRPr lang="cs-CZ" sz="2200" b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Provádí </a:t>
            </a:r>
            <a:r>
              <a:rPr lang="cs-CZ" sz="2200" dirty="0"/>
              <a:t>Programový výbor MAS Brdy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Alokaci </a:t>
            </a:r>
            <a:r>
              <a:rPr lang="cs-CZ" sz="2200" dirty="0"/>
              <a:t>Výzvy nelze překročit.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Je </a:t>
            </a:r>
            <a:r>
              <a:rPr lang="cs-CZ" sz="2200" dirty="0"/>
              <a:t>možné podpořit hraniční projekt, (tj. projekt, který je prvním nevybraným projektem v dané </a:t>
            </a:r>
            <a:r>
              <a:rPr lang="cs-CZ" sz="2200" dirty="0" err="1"/>
              <a:t>Fichi</a:t>
            </a:r>
            <a:r>
              <a:rPr lang="cs-CZ" sz="2200" dirty="0"/>
              <a:t> a splňuje minimální bodovou hranici)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V </a:t>
            </a:r>
            <a:r>
              <a:rPr lang="cs-CZ" sz="2200" dirty="0"/>
              <a:t>případě, že zbývající částka alokace ve </a:t>
            </a:r>
            <a:r>
              <a:rPr lang="cs-CZ" sz="2200" dirty="0" err="1"/>
              <a:t>Fichi</a:t>
            </a:r>
            <a:r>
              <a:rPr lang="cs-CZ" sz="2200" dirty="0"/>
              <a:t> dosahuje minimálně 50% požadované výše dotace daného projektu. </a:t>
            </a: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O </a:t>
            </a:r>
            <a:r>
              <a:rPr lang="cs-CZ" sz="2200" dirty="0"/>
              <a:t>výsledku </a:t>
            </a:r>
            <a:r>
              <a:rPr lang="cs-CZ" sz="2200" dirty="0" smtClean="0"/>
              <a:t>budete do 5prac.dní od ukončení kontroly </a:t>
            </a:r>
            <a:r>
              <a:rPr lang="cs-CZ" sz="2200" dirty="0"/>
              <a:t>písemně informováni.</a:t>
            </a:r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464200" y="3079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Kontrola a hodnocení </a:t>
            </a:r>
            <a:r>
              <a:rPr lang="cs-CZ" b="0" dirty="0" err="1" smtClean="0"/>
              <a:t>ŽoD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46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7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7672" y="908720"/>
            <a:ext cx="74888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/>
              <a:t>MAS doplní do </a:t>
            </a:r>
            <a:r>
              <a:rPr lang="cs-CZ" sz="2200" dirty="0" err="1"/>
              <a:t>ŽoD</a:t>
            </a:r>
            <a:r>
              <a:rPr lang="cs-CZ" sz="2200" dirty="0"/>
              <a:t> výsledky kontroly a hodnocení</a:t>
            </a:r>
            <a:r>
              <a:rPr lang="cs-CZ" sz="22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 smtClean="0"/>
              <a:t>MAS </a:t>
            </a:r>
            <a:r>
              <a:rPr lang="cs-CZ" sz="2200" dirty="0"/>
              <a:t>elektronicky podepíše </a:t>
            </a:r>
            <a:r>
              <a:rPr lang="cs-CZ" sz="2200" dirty="0" err="1"/>
              <a:t>ŽoD</a:t>
            </a:r>
            <a:r>
              <a:rPr lang="cs-CZ" sz="2200" dirty="0"/>
              <a:t>, verifikuje přílohy (uzamkne formulář </a:t>
            </a:r>
            <a:r>
              <a:rPr lang="cs-CZ" sz="2200" dirty="0" err="1"/>
              <a:t>ŽoD</a:t>
            </a:r>
            <a:r>
              <a:rPr lang="cs-CZ" sz="2200" dirty="0" smtClean="0"/>
              <a:t>) a pošle zpět žadateli přes portál farmáře. </a:t>
            </a:r>
            <a:endParaRPr lang="cs-CZ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 smtClean="0"/>
              <a:t>Žadatel </a:t>
            </a:r>
            <a:r>
              <a:rPr lang="cs-CZ" sz="2200" dirty="0"/>
              <a:t>odešle uzamčený formulář </a:t>
            </a:r>
            <a:r>
              <a:rPr lang="cs-CZ" sz="2200" dirty="0" err="1"/>
              <a:t>ŽoD</a:t>
            </a:r>
            <a:r>
              <a:rPr lang="cs-CZ" sz="2200" dirty="0"/>
              <a:t> přes Portál farmáře na RO SZIF.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 smtClean="0"/>
              <a:t>Podání </a:t>
            </a:r>
            <a:r>
              <a:rPr lang="cs-CZ" sz="2200" dirty="0"/>
              <a:t>na SZIF </a:t>
            </a:r>
            <a:r>
              <a:rPr lang="cs-CZ" sz="2200" dirty="0" smtClean="0"/>
              <a:t>nejpozději </a:t>
            </a:r>
            <a:r>
              <a:rPr lang="cs-CZ" sz="2200" dirty="0" smtClean="0"/>
              <a:t>28. 8. 2018</a:t>
            </a:r>
            <a:endParaRPr lang="cs-CZ" sz="2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 smtClean="0"/>
              <a:t>Do 14 kal. dní od finál. </a:t>
            </a:r>
            <a:r>
              <a:rPr lang="cs-CZ" sz="2200" dirty="0" err="1" smtClean="0"/>
              <a:t>ter</a:t>
            </a:r>
            <a:r>
              <a:rPr lang="cs-CZ" sz="2200" dirty="0" smtClean="0"/>
              <a:t>. Registrace na SZIF informuje žadatele o přijetí </a:t>
            </a:r>
            <a:r>
              <a:rPr lang="cs-CZ" sz="2200" dirty="0" smtClean="0"/>
              <a:t>s přiděleným registračním číslem </a:t>
            </a:r>
            <a:endParaRPr lang="cs-CZ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 smtClean="0"/>
              <a:t>Následně </a:t>
            </a:r>
            <a:r>
              <a:rPr lang="cs-CZ" sz="2200" dirty="0"/>
              <a:t>probíhá závěrečné ověření způsobilosti projektů ze strany SZIF – komunikace přes Portál Farmáře.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200" dirty="0" smtClean="0"/>
              <a:t>O </a:t>
            </a:r>
            <a:r>
              <a:rPr lang="pl-PL" sz="2200" dirty="0"/>
              <a:t>poskytnutí dotace rozhoduje SZIF!</a:t>
            </a:r>
            <a:r>
              <a:rPr lang="pl-PL" sz="2400" dirty="0"/>
              <a:t> </a:t>
            </a:r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464200" y="3079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Registrace </a:t>
            </a:r>
            <a:r>
              <a:rPr lang="cs-CZ" b="0" dirty="0" err="1" smtClean="0"/>
              <a:t>ŽoD</a:t>
            </a:r>
            <a:r>
              <a:rPr lang="cs-CZ" b="0" dirty="0" smtClean="0"/>
              <a:t> na SZIF</a:t>
            </a:r>
            <a:endParaRPr lang="cs-CZ" dirty="0"/>
          </a:p>
        </p:txBody>
      </p:sp>
      <p:pic>
        <p:nvPicPr>
          <p:cNvPr id="5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33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464200" y="3079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Důležité dokumenty na</a:t>
            </a:r>
            <a:endParaRPr lang="cs-CZ" dirty="0"/>
          </a:p>
        </p:txBody>
      </p:sp>
      <p:pic>
        <p:nvPicPr>
          <p:cNvPr id="5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57488" y="1251332"/>
            <a:ext cx="83562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Pravidla </a:t>
            </a:r>
            <a:r>
              <a:rPr lang="cs-CZ" sz="2000" dirty="0"/>
              <a:t>pro operaci 19.2.1 - Podpora provádění operací v rámci strategie komunitně vedeného místního rozvoje (Pravidla pro žadatele; Pravidla)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Interní postupy  </a:t>
            </a:r>
            <a:r>
              <a:rPr lang="cs-CZ" sz="2000" dirty="0"/>
              <a:t>MAS </a:t>
            </a:r>
            <a:r>
              <a:rPr lang="cs-CZ" sz="2000" dirty="0" smtClean="0"/>
              <a:t>Brdy pro </a:t>
            </a:r>
            <a:r>
              <a:rPr lang="cs-CZ" sz="2000" dirty="0"/>
              <a:t>vyhlašování výzev, výběr, hodnocení a administraci projektů v rámci realizace Strategie komunitně vedeného místního rozvoje na období 2014 – 2020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Podrobný </a:t>
            </a:r>
            <a:r>
              <a:rPr lang="cs-CZ" sz="2000" dirty="0"/>
              <a:t>postup vygenerování a podání </a:t>
            </a:r>
            <a:r>
              <a:rPr lang="cs-CZ" sz="2000" dirty="0" err="1"/>
              <a:t>ŽoD</a:t>
            </a:r>
            <a:r>
              <a:rPr lang="cs-CZ" sz="2000" dirty="0"/>
              <a:t> přes Portál farmáře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/>
              <a:t>Příručka </a:t>
            </a:r>
            <a:r>
              <a:rPr lang="it-IT" sz="2000" dirty="0"/>
              <a:t>pro publicitu PRV 2014 – 2020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Příručka </a:t>
            </a:r>
            <a:r>
              <a:rPr lang="cs-CZ" sz="2000" dirty="0"/>
              <a:t>pro zadávání veřejných zakázek Programu rozvoje venkova na období 2014 – 2020 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71600" y="9807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http://www.masbrdy.cz/doku.php?id=pravidla_a_dokumenty</a:t>
            </a:r>
          </a:p>
        </p:txBody>
      </p:sp>
    </p:spTree>
    <p:extLst>
      <p:ext uri="{BB962C8B-B14F-4D97-AF65-F5344CB8AC3E}">
        <p14:creationId xmlns:p14="http://schemas.microsoft.com/office/powerpoint/2010/main" val="2272336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50579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Děkuji Vám za pozornost!</a:t>
            </a:r>
            <a:endParaRPr lang="cs-CZ" sz="3600" dirty="0"/>
          </a:p>
        </p:txBody>
      </p:sp>
      <p:pic>
        <p:nvPicPr>
          <p:cNvPr id="3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 smtClean="0"/>
              <a:t>Datum </a:t>
            </a:r>
            <a:r>
              <a:rPr lang="cs-CZ" sz="2800" b="1" dirty="0"/>
              <a:t>vyhlášení Výzvy: </a:t>
            </a:r>
            <a:r>
              <a:rPr lang="cs-CZ" sz="2800" b="1" dirty="0" smtClean="0"/>
              <a:t> </a:t>
            </a:r>
            <a:r>
              <a:rPr lang="cs-CZ" sz="2800" dirty="0" smtClean="0"/>
              <a:t>31. 5. </a:t>
            </a:r>
            <a:r>
              <a:rPr lang="cs-CZ" sz="2800" dirty="0"/>
              <a:t>2018 (text Výzvy na </a:t>
            </a:r>
            <a:r>
              <a:rPr lang="cs-CZ" sz="2800" dirty="0" smtClean="0"/>
              <a:t>www.masbrdy.cz</a:t>
            </a:r>
            <a:r>
              <a:rPr lang="cs-CZ" sz="2800" dirty="0"/>
              <a:t>) </a:t>
            </a:r>
            <a:endParaRPr lang="cs-CZ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 smtClean="0"/>
              <a:t>Příjem </a:t>
            </a:r>
            <a:r>
              <a:rPr lang="cs-CZ" sz="2800" b="1" dirty="0"/>
              <a:t>žádostí: </a:t>
            </a:r>
            <a:r>
              <a:rPr lang="cs-CZ" sz="2800" dirty="0" smtClean="0"/>
              <a:t>14. 6. </a:t>
            </a:r>
            <a:r>
              <a:rPr lang="cs-CZ" sz="2800" dirty="0"/>
              <a:t>– </a:t>
            </a:r>
            <a:r>
              <a:rPr lang="cs-CZ" sz="2800" dirty="0" smtClean="0"/>
              <a:t> 28. 6. </a:t>
            </a:r>
            <a:r>
              <a:rPr lang="cs-CZ" sz="2800" dirty="0" smtClean="0"/>
              <a:t>2018 </a:t>
            </a:r>
            <a:r>
              <a:rPr lang="cs-CZ" sz="2800" dirty="0" smtClean="0"/>
              <a:t>na </a:t>
            </a:r>
            <a:r>
              <a:rPr lang="cs-CZ" sz="2800" dirty="0"/>
              <a:t>Portálu farmáře </a:t>
            </a:r>
            <a:endParaRPr lang="cs-CZ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 smtClean="0"/>
              <a:t>Termín </a:t>
            </a:r>
            <a:r>
              <a:rPr lang="cs-CZ" sz="2800" b="1" dirty="0"/>
              <a:t>příjmu příloh</a:t>
            </a:r>
            <a:r>
              <a:rPr lang="cs-CZ" sz="2800" dirty="0"/>
              <a:t>: </a:t>
            </a:r>
            <a:r>
              <a:rPr lang="cs-CZ" sz="2800" dirty="0" smtClean="0"/>
              <a:t>v době trvání příjmu Žádostí na MAS v pracovní době po - pá 8:00 do 16:00hod, vždy po tel. domluvě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 smtClean="0"/>
              <a:t>Adresa:</a:t>
            </a:r>
            <a:r>
              <a:rPr lang="cs-CZ" sz="2800" dirty="0" smtClean="0"/>
              <a:t> Slunečná 372, 262 23  Jince </a:t>
            </a:r>
            <a:r>
              <a:rPr lang="it-IT" sz="2800" dirty="0" smtClean="0"/>
              <a:t> </a:t>
            </a:r>
            <a:endParaRPr lang="cs-CZ" sz="2800" dirty="0" smtClean="0"/>
          </a:p>
          <a:p>
            <a:pPr marL="109728" indent="0">
              <a:buNone/>
            </a:pPr>
            <a:endParaRPr lang="it-IT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dirty="0" smtClean="0"/>
              <a:t>Termín </a:t>
            </a:r>
            <a:r>
              <a:rPr lang="pt-BR" sz="2800" b="1" dirty="0"/>
              <a:t>registrace na RO SZIF: </a:t>
            </a:r>
            <a:r>
              <a:rPr lang="cs-CZ" sz="2800" b="1" dirty="0" smtClean="0"/>
              <a:t>  </a:t>
            </a:r>
            <a:r>
              <a:rPr lang="cs-CZ" sz="2800" dirty="0" smtClean="0"/>
              <a:t>28. 8</a:t>
            </a:r>
            <a:r>
              <a:rPr lang="pt-BR" sz="2800" dirty="0" smtClean="0"/>
              <a:t>. </a:t>
            </a:r>
            <a:r>
              <a:rPr lang="pt-BR" sz="2800" dirty="0"/>
              <a:t>2018 </a:t>
            </a:r>
            <a:endParaRPr lang="cs-CZ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Kontaktním místem je MAS (vyj. Dohody a Dodatku k Dohodě</a:t>
            </a:r>
            <a:r>
              <a:rPr lang="pl-PL" sz="2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Důležité dokumenty: pravidla pro žadatele,...na </a:t>
            </a:r>
            <a:r>
              <a:rPr lang="pl-PL" sz="2800" dirty="0" smtClean="0">
                <a:hlinkClick r:id="rId2"/>
              </a:rPr>
              <a:t>www.szif.cz</a:t>
            </a:r>
            <a:endParaRPr lang="pl-PL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Základní informace o 1. výzvě PRV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Vyhlášené </a:t>
            </a:r>
            <a:r>
              <a:rPr lang="cs-CZ" dirty="0" err="1" smtClean="0"/>
              <a:t>Fiche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172727"/>
              </p:ext>
            </p:extLst>
          </p:nvPr>
        </p:nvGraphicFramePr>
        <p:xfrm>
          <a:off x="719572" y="1628800"/>
          <a:ext cx="7704856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1872208"/>
                <a:gridCol w="1800200"/>
                <a:gridCol w="1476164"/>
              </a:tblGrid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Číslo a název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Fiche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Alokace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Vazba na článek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Pravidla pro žadatele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cs-CZ" dirty="0" smtClean="0"/>
                        <a:t>F1 Zemědělské podnikání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652.600</a:t>
                      </a:r>
                      <a:r>
                        <a:rPr lang="cs-CZ" dirty="0" smtClean="0"/>
                        <a:t>,-Kč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Čl. 17,odstavec</a:t>
                      </a:r>
                      <a:r>
                        <a:rPr lang="cs-CZ" baseline="0" dirty="0" smtClean="0"/>
                        <a:t> 1.,písmeno 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Str. 42</a:t>
                      </a:r>
                      <a:endParaRPr lang="cs-CZ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cs-CZ" dirty="0" smtClean="0"/>
                        <a:t>F2</a:t>
                      </a:r>
                      <a:r>
                        <a:rPr lang="cs-CZ" baseline="0" dirty="0" smtClean="0"/>
                        <a:t> Nezemědělské podnikání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4.839.247,-</a:t>
                      </a:r>
                      <a:r>
                        <a:rPr lang="cs-CZ" dirty="0" smtClean="0"/>
                        <a:t>Kč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Čl. 19.,odstavec 1.,písmeno b)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Str. 58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8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sz="1400" dirty="0">
              <a:solidFill>
                <a:srgbClr val="000000"/>
              </a:solidFill>
              <a:latin typeface="Calibri"/>
            </a:endParaRPr>
          </a:p>
          <a:p>
            <a:r>
              <a:rPr lang="cs-CZ" sz="2400" dirty="0" smtClean="0">
                <a:latin typeface="+mj-lt"/>
              </a:rPr>
              <a:t>Ex </a:t>
            </a:r>
            <a:r>
              <a:rPr lang="cs-CZ" sz="2400" dirty="0">
                <a:latin typeface="+mj-lt"/>
              </a:rPr>
              <a:t>– post financování – úhrada výdajů z vlastních zdrojů. </a:t>
            </a:r>
          </a:p>
          <a:p>
            <a:r>
              <a:rPr lang="pl-PL" sz="2400" dirty="0" smtClean="0">
                <a:latin typeface="+mj-lt"/>
              </a:rPr>
              <a:t>Před </a:t>
            </a:r>
            <a:r>
              <a:rPr lang="pl-PL" sz="2400" dirty="0">
                <a:latin typeface="+mj-lt"/>
              </a:rPr>
              <a:t>podpisem Dohody není na dotaci právní nárok. </a:t>
            </a:r>
          </a:p>
          <a:p>
            <a:r>
              <a:rPr lang="pl-PL" sz="2400" dirty="0" smtClean="0">
                <a:latin typeface="+mj-lt"/>
              </a:rPr>
              <a:t>Realizace </a:t>
            </a:r>
            <a:r>
              <a:rPr lang="pl-PL" sz="2400" dirty="0">
                <a:latin typeface="+mj-lt"/>
              </a:rPr>
              <a:t>projektu do 24 měsíců od podpisu Dohody. </a:t>
            </a:r>
          </a:p>
          <a:p>
            <a:r>
              <a:rPr lang="cs-CZ" sz="2400" dirty="0" smtClean="0">
                <a:latin typeface="+mj-lt"/>
              </a:rPr>
              <a:t>Za </a:t>
            </a:r>
            <a:r>
              <a:rPr lang="cs-CZ" sz="2400" dirty="0">
                <a:latin typeface="+mj-lt"/>
              </a:rPr>
              <a:t>splnění podmínek zodpovídá výhradně příjemce. </a:t>
            </a:r>
          </a:p>
          <a:p>
            <a:r>
              <a:rPr lang="cs-CZ" sz="2400" dirty="0" smtClean="0">
                <a:latin typeface="+mj-lt"/>
              </a:rPr>
              <a:t>Předmět </a:t>
            </a:r>
            <a:r>
              <a:rPr lang="cs-CZ" sz="2400" dirty="0">
                <a:latin typeface="+mj-lt"/>
              </a:rPr>
              <a:t>projektu musí být provozován výhradně příjemcem dotace od data podání </a:t>
            </a:r>
            <a:r>
              <a:rPr lang="cs-CZ" sz="2400" dirty="0" err="1">
                <a:latin typeface="+mj-lt"/>
              </a:rPr>
              <a:t>ŽoP</a:t>
            </a:r>
            <a:r>
              <a:rPr lang="cs-CZ" sz="2400" dirty="0">
                <a:latin typeface="+mj-lt"/>
              </a:rPr>
              <a:t> do konce lhůty vázanosti projektu na účel</a:t>
            </a:r>
            <a:r>
              <a:rPr lang="cs-CZ" sz="2400" dirty="0" smtClean="0">
                <a:latin typeface="+mj-lt"/>
              </a:rPr>
              <a:t>.( 5let) </a:t>
            </a:r>
            <a:endParaRPr lang="cs-CZ" sz="2400" dirty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Předmět </a:t>
            </a:r>
            <a:r>
              <a:rPr lang="cs-CZ" sz="2400" dirty="0">
                <a:latin typeface="+mj-lt"/>
              </a:rPr>
              <a:t>dotace musí být ve vlastnictví žadatele od okamžiku pořízení do konce lhůty vázanosti projektu na účel. </a:t>
            </a:r>
          </a:p>
          <a:p>
            <a:r>
              <a:rPr lang="cs-CZ" sz="2400" dirty="0" smtClean="0">
                <a:latin typeface="+mj-lt"/>
              </a:rPr>
              <a:t>Správní </a:t>
            </a:r>
            <a:r>
              <a:rPr lang="cs-CZ" sz="2400" dirty="0">
                <a:latin typeface="+mj-lt"/>
              </a:rPr>
              <a:t>akt stavebního </a:t>
            </a:r>
            <a:r>
              <a:rPr lang="cs-CZ" sz="2400" dirty="0" smtClean="0">
                <a:latin typeface="+mj-lt"/>
              </a:rPr>
              <a:t>úřadu</a:t>
            </a:r>
          </a:p>
          <a:p>
            <a:pPr marL="109728" indent="0">
              <a:buNone/>
            </a:pPr>
            <a:r>
              <a:rPr lang="cs-CZ" sz="2800" dirty="0">
                <a:latin typeface="+mj-lt"/>
              </a:rPr>
              <a:t> </a:t>
            </a:r>
            <a:r>
              <a:rPr lang="cs-CZ" sz="2800" dirty="0" smtClean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–platný </a:t>
            </a:r>
            <a:r>
              <a:rPr lang="pl-PL" sz="2400" dirty="0">
                <a:latin typeface="+mj-lt"/>
              </a:rPr>
              <a:t>ke dni podání ŽoD na MAS, </a:t>
            </a:r>
            <a:endParaRPr lang="pl-PL" sz="2400" dirty="0" smtClean="0">
              <a:latin typeface="+mj-lt"/>
            </a:endParaRPr>
          </a:p>
          <a:p>
            <a:pPr marL="109728" indent="0">
              <a:buNone/>
            </a:pPr>
            <a:r>
              <a:rPr lang="cs-CZ" sz="2400" dirty="0" smtClean="0">
                <a:latin typeface="+mj-lt"/>
              </a:rPr>
              <a:t>  –</a:t>
            </a:r>
            <a:r>
              <a:rPr lang="cs-CZ" sz="2400" dirty="0">
                <a:latin typeface="+mj-lt"/>
              </a:rPr>
              <a:t>pravomocný ke dni předložení přílohy na MAS</a:t>
            </a:r>
            <a:r>
              <a:rPr lang="cs-CZ" sz="2400" dirty="0">
                <a:latin typeface="Calibri"/>
              </a:rPr>
              <a:t>. </a:t>
            </a:r>
          </a:p>
          <a:p>
            <a:pPr marL="109728" indent="0">
              <a:buNone/>
            </a:pP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Obecné podmínky poskytnutí dotace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1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pl-PL" sz="2400" dirty="0" smtClean="0"/>
              <a:t>Dotaci </a:t>
            </a:r>
            <a:r>
              <a:rPr lang="pl-PL" sz="2400" dirty="0"/>
              <a:t>lze získat pouze na způsobilé výdaje. </a:t>
            </a:r>
            <a:endParaRPr lang="pl-PL" sz="2400" dirty="0" smtClean="0"/>
          </a:p>
          <a:p>
            <a:pPr marL="109728" indent="0">
              <a:buNone/>
            </a:pPr>
            <a:endParaRPr lang="pl-PL" sz="2400" dirty="0"/>
          </a:p>
          <a:p>
            <a:pPr marL="109728" indent="0">
              <a:buNone/>
            </a:pPr>
            <a:r>
              <a:rPr lang="cs-CZ" sz="2400" dirty="0" smtClean="0"/>
              <a:t>   </a:t>
            </a:r>
            <a:r>
              <a:rPr lang="cs-CZ" sz="2400" b="1" u="sng" dirty="0" smtClean="0"/>
              <a:t>Způsobilost výdajů:</a:t>
            </a:r>
            <a:endParaRPr lang="cs-CZ" sz="2400" b="1" u="sng" dirty="0"/>
          </a:p>
          <a:p>
            <a:r>
              <a:rPr lang="cs-CZ" sz="2400" dirty="0" smtClean="0"/>
              <a:t>Výdaje </a:t>
            </a:r>
            <a:r>
              <a:rPr lang="cs-CZ" sz="2400" dirty="0"/>
              <a:t>mohou vzniknout nejdříve k datu podání </a:t>
            </a:r>
            <a:r>
              <a:rPr lang="cs-CZ" sz="2400" dirty="0" err="1"/>
              <a:t>ŽoD</a:t>
            </a:r>
            <a:r>
              <a:rPr lang="cs-CZ" sz="2400" dirty="0"/>
              <a:t> na </a:t>
            </a:r>
            <a:r>
              <a:rPr lang="cs-CZ" sz="2400" dirty="0" smtClean="0"/>
              <a:t>MAS a skutečně uhrazeny nejpozději do data předložení Žádosti o platbu. </a:t>
            </a:r>
          </a:p>
          <a:p>
            <a:r>
              <a:rPr lang="cs-CZ" sz="2400" dirty="0" smtClean="0"/>
              <a:t>Výše </a:t>
            </a:r>
            <a:r>
              <a:rPr lang="cs-CZ" sz="2400" dirty="0"/>
              <a:t>způsobilých výdajů: </a:t>
            </a:r>
            <a:r>
              <a:rPr lang="cs-CZ" sz="2400" b="1" dirty="0"/>
              <a:t>50 000 – 5 000 000,- Kč </a:t>
            </a:r>
            <a:endParaRPr lang="cs-CZ" sz="2400" dirty="0"/>
          </a:p>
          <a:p>
            <a:r>
              <a:rPr lang="cs-CZ" sz="2400" dirty="0" smtClean="0"/>
              <a:t>Výše </a:t>
            </a:r>
            <a:r>
              <a:rPr lang="cs-CZ" sz="2400" dirty="0"/>
              <a:t>způsobilých výdajů je vypočtena na základě dodavatelských faktur </a:t>
            </a:r>
          </a:p>
          <a:p>
            <a:r>
              <a:rPr lang="cs-CZ" sz="2400" dirty="0" smtClean="0"/>
              <a:t>Stavební </a:t>
            </a:r>
            <a:r>
              <a:rPr lang="cs-CZ" sz="2400" dirty="0"/>
              <a:t>práce – katalog stavebních prací a materiálu ÚRS PRAHA a.s., RTS a. s., </a:t>
            </a:r>
            <a:r>
              <a:rPr lang="cs-CZ" sz="2400" dirty="0" err="1"/>
              <a:t>Callida</a:t>
            </a:r>
            <a:r>
              <a:rPr lang="cs-CZ" sz="2400" dirty="0"/>
              <a:t>, s.r.o. </a:t>
            </a:r>
            <a:endParaRPr lang="cs-CZ" sz="2400" dirty="0" smtClean="0"/>
          </a:p>
          <a:p>
            <a:r>
              <a:rPr lang="cs-CZ" sz="2400" dirty="0" smtClean="0"/>
              <a:t>Hrazeno bezhotovostně prostřednictvím vlastního bankovního účtu, hotovostně - maximální výše výdajů, ze kterých je stanovena dotace – 100.000,-Kč</a:t>
            </a:r>
            <a:endParaRPr lang="cs-CZ" sz="2400" dirty="0"/>
          </a:p>
          <a:p>
            <a:pPr marL="109728" indent="0">
              <a:buNone/>
            </a:pPr>
            <a:r>
              <a:rPr lang="cs-CZ" sz="2600" dirty="0" smtClean="0"/>
              <a:t> </a:t>
            </a:r>
            <a:endParaRPr lang="cs-CZ" sz="2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Obecné podmínky poskytnutí dotace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1288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32500" lnSpcReduction="20000"/>
          </a:bodyPr>
          <a:lstStyle/>
          <a:p>
            <a:endParaRPr lang="cs-CZ" sz="2800" dirty="0"/>
          </a:p>
          <a:p>
            <a:r>
              <a:rPr lang="cs-CZ" sz="6200" dirty="0" smtClean="0"/>
              <a:t>pořízení </a:t>
            </a:r>
            <a:r>
              <a:rPr lang="cs-CZ" sz="6200" dirty="0"/>
              <a:t>použitého movitého majetku </a:t>
            </a:r>
          </a:p>
          <a:p>
            <a:r>
              <a:rPr lang="cs-CZ" sz="6200" dirty="0" smtClean="0"/>
              <a:t>v </a:t>
            </a:r>
            <a:r>
              <a:rPr lang="cs-CZ" sz="6200" dirty="0"/>
              <a:t>případě zemědělských investic nákup platebních nároků, zemědělských produkčních práv, nákup zvířat, jednoletých rostlin a jejich vysazování </a:t>
            </a:r>
          </a:p>
          <a:p>
            <a:r>
              <a:rPr lang="cs-CZ" sz="6200" dirty="0" smtClean="0"/>
              <a:t>daň </a:t>
            </a:r>
            <a:r>
              <a:rPr lang="cs-CZ" sz="6200" dirty="0"/>
              <a:t>z přidané hodnoty u plátců DPH za předpokladu, že si mohou DPH nárokovat u finančního úřadu </a:t>
            </a:r>
          </a:p>
          <a:p>
            <a:r>
              <a:rPr lang="cs-CZ" sz="6200" b="1" dirty="0" smtClean="0"/>
              <a:t>prosté </a:t>
            </a:r>
            <a:r>
              <a:rPr lang="cs-CZ" sz="6200" b="1" dirty="0"/>
              <a:t>nahrazení investice </a:t>
            </a:r>
            <a:endParaRPr lang="cs-CZ" sz="6200" dirty="0"/>
          </a:p>
          <a:p>
            <a:r>
              <a:rPr lang="pl-PL" sz="6200" dirty="0" smtClean="0"/>
              <a:t>kotle </a:t>
            </a:r>
            <a:r>
              <a:rPr lang="pl-PL" sz="6200" dirty="0"/>
              <a:t>na biomasu a bioplynové stanice </a:t>
            </a:r>
          </a:p>
          <a:p>
            <a:r>
              <a:rPr lang="cs-CZ" sz="6200" dirty="0" smtClean="0"/>
              <a:t>závlahové </a:t>
            </a:r>
            <a:r>
              <a:rPr lang="cs-CZ" sz="6200" dirty="0"/>
              <a:t>systémy a studny včetně průzkumných vrtů </a:t>
            </a:r>
          </a:p>
          <a:p>
            <a:r>
              <a:rPr lang="cs-CZ" sz="6200" dirty="0" smtClean="0"/>
              <a:t>výdaje </a:t>
            </a:r>
            <a:r>
              <a:rPr lang="cs-CZ" sz="6200" dirty="0"/>
              <a:t>týkající se včelařství, rybolovu a akvakultury </a:t>
            </a:r>
          </a:p>
          <a:p>
            <a:r>
              <a:rPr lang="cs-CZ" sz="6200" dirty="0" smtClean="0"/>
              <a:t>zpracování </a:t>
            </a:r>
            <a:r>
              <a:rPr lang="cs-CZ" sz="6200" dirty="0"/>
              <a:t>produktů rybolovu a akvakultury a medu </a:t>
            </a:r>
          </a:p>
          <a:p>
            <a:r>
              <a:rPr lang="cs-CZ" sz="6200" dirty="0" smtClean="0"/>
              <a:t>obnovu </a:t>
            </a:r>
            <a:r>
              <a:rPr lang="cs-CZ" sz="6200" dirty="0"/>
              <a:t>vinic , oplocení vinic a sadů </a:t>
            </a:r>
          </a:p>
          <a:p>
            <a:r>
              <a:rPr lang="cs-CZ" sz="6200" dirty="0" smtClean="0"/>
              <a:t>technologie </a:t>
            </a:r>
            <a:r>
              <a:rPr lang="cs-CZ" sz="6200" dirty="0"/>
              <a:t>pro zpracování vinných hroznů </a:t>
            </a:r>
          </a:p>
          <a:p>
            <a:r>
              <a:rPr lang="cs-CZ" sz="6200" dirty="0" smtClean="0"/>
              <a:t>nákup </a:t>
            </a:r>
            <a:r>
              <a:rPr lang="cs-CZ" sz="6200" dirty="0"/>
              <a:t>vozidel kategorie L a M a N (není-li ve specifických podmínkách Pravidel uvedeno jinak) </a:t>
            </a:r>
          </a:p>
          <a:p>
            <a:r>
              <a:rPr lang="cs-CZ" sz="6200" dirty="0" smtClean="0"/>
              <a:t>pořízení </a:t>
            </a:r>
            <a:r>
              <a:rPr lang="cs-CZ" sz="6200" dirty="0"/>
              <a:t>technologií, které slouží k výrobě elektrické energie </a:t>
            </a:r>
          </a:p>
          <a:p>
            <a:endParaRPr lang="cs-CZ" sz="6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Dotaci nelze poskytnout 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Obecné podmínky poskytnutí dotace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906378" y="4811920"/>
            <a:ext cx="6336704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 descr="C:\Users\pc\Desktop\PRV_logo  program rozvoje venkov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93" y="4948037"/>
            <a:ext cx="1800200" cy="7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esktop\CZ_RO_B_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8" y="5044864"/>
            <a:ext cx="2389823" cy="6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\Desktop\Logo L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35096"/>
            <a:ext cx="733652" cy="7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05152" y="1124744"/>
            <a:ext cx="72728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•</a:t>
            </a:r>
            <a:r>
              <a:rPr lang="cs-CZ" sz="2000" dirty="0"/>
              <a:t>Výběrové/zadávací řízení dle Pravidel a Příručky pro zadávání veřejných zakázek Programu rozvoje venkova na období 2014 – 2020 (verze </a:t>
            </a:r>
            <a:r>
              <a:rPr lang="cs-CZ" sz="2000" dirty="0" smtClean="0"/>
              <a:t>4).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b="1" u="sng" dirty="0" smtClean="0"/>
              <a:t>PUBLICITA:</a:t>
            </a:r>
            <a:endParaRPr lang="cs-CZ" sz="2000" b="1" u="sng" dirty="0"/>
          </a:p>
          <a:p>
            <a:r>
              <a:rPr lang="pl-PL" sz="2000" dirty="0"/>
              <a:t>Žadatel je povinen dodržovat publicitu projektu od podpisu Dohody po celou dobu lhůty vázanosti projektu na účel </a:t>
            </a:r>
            <a:endParaRPr lang="pl-PL" sz="2000" dirty="0" smtClean="0"/>
          </a:p>
          <a:p>
            <a:endParaRPr lang="pl-PL" sz="2000" dirty="0"/>
          </a:p>
          <a:p>
            <a:r>
              <a:rPr lang="cs-CZ" sz="2000" dirty="0"/>
              <a:t>–Příručka pro publicitu PRV 2014 – 2020 (verze </a:t>
            </a:r>
            <a:r>
              <a:rPr lang="cs-CZ" sz="2000" dirty="0" smtClean="0"/>
              <a:t>3)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748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0B050"/>
      </a:accent1>
      <a:accent2>
        <a:srgbClr val="76A676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70C0"/>
      </a:hlink>
      <a:folHlink>
        <a:srgbClr val="0070C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2423</Words>
  <Application>Microsoft Office PowerPoint</Application>
  <PresentationFormat>Předvádění na obrazovce (4:3)</PresentationFormat>
  <Paragraphs>336</Paragraphs>
  <Slides>38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Shluk</vt:lpstr>
      <vt:lpstr>SEMINÁŘ PRO ŽADATELE    k 2. výzvě MAS Brdy  z Programu rozvoje venkova</vt:lpstr>
      <vt:lpstr>Program</vt:lpstr>
      <vt:lpstr>Vymezení územní působnosti</vt:lpstr>
      <vt:lpstr>Základní informace o 1. výzvě PRV</vt:lpstr>
      <vt:lpstr>Vyhlášené Fiche</vt:lpstr>
      <vt:lpstr>Obecné podmínky poskytnutí dotace</vt:lpstr>
      <vt:lpstr>Obecné podmínky poskytnutí dotace</vt:lpstr>
      <vt:lpstr>Dotaci nelze poskytnout </vt:lpstr>
      <vt:lpstr>Obecné podmínky poskytnutí dotace</vt:lpstr>
      <vt:lpstr> Společné podmínky pro všechny Fiche  </vt:lpstr>
      <vt:lpstr> Společné podmínky pro všechny Fiche  </vt:lpstr>
      <vt:lpstr>Fiche 1 – Zemědělské podnikání</vt:lpstr>
      <vt:lpstr>Prezentace aplikace PowerPoint</vt:lpstr>
      <vt:lpstr>Prezentace aplikace PowerPoint</vt:lpstr>
      <vt:lpstr>Prezentace aplikace PowerPoint</vt:lpstr>
      <vt:lpstr>  Způsobilé výdaje:   •Stavební obnova či nová výstavba provozovny, kanceláře,      malokapacitního ubytovacího zařízení.   •Pořízení strojů, technologií a dalšího vybavení sloužícího pro                           -nezemědělskou činnost v souvislosti s projektem.   •Doplňující výdaje jako součást projektu (max. 30 % projektu).    Dotaci nelze poskytnout:  •nákup zemědělských a lesnických strojů (kategorie T, C, S).   </vt:lpstr>
      <vt:lpstr>Prezentace aplikace PowerPoint</vt:lpstr>
      <vt:lpstr> Žádost o dotaci (ŽoD)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Chodci</dc:title>
  <dc:creator>Věra Tintěrová</dc:creator>
  <cp:lastModifiedBy>pc</cp:lastModifiedBy>
  <cp:revision>224</cp:revision>
  <dcterms:created xsi:type="dcterms:W3CDTF">2018-01-08T09:27:11Z</dcterms:created>
  <dcterms:modified xsi:type="dcterms:W3CDTF">2018-05-29T13:12:28Z</dcterms:modified>
</cp:coreProperties>
</file>