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8" r:id="rId3"/>
    <p:sldId id="261" r:id="rId4"/>
    <p:sldId id="263" r:id="rId5"/>
    <p:sldId id="260" r:id="rId6"/>
    <p:sldId id="257" r:id="rId7"/>
    <p:sldId id="274" r:id="rId8"/>
    <p:sldId id="275" r:id="rId9"/>
    <p:sldId id="277" r:id="rId10"/>
    <p:sldId id="264" r:id="rId11"/>
    <p:sldId id="265" r:id="rId12"/>
    <p:sldId id="266" r:id="rId13"/>
    <p:sldId id="278" r:id="rId14"/>
    <p:sldId id="262" r:id="rId15"/>
    <p:sldId id="26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53" autoAdjust="0"/>
    <p:restoredTop sz="94680" autoAdjust="0"/>
  </p:normalViewPr>
  <p:slideViewPr>
    <p:cSldViewPr>
      <p:cViewPr varScale="1">
        <p:scale>
          <a:sx n="111" d="100"/>
          <a:sy n="111" d="100"/>
        </p:scale>
        <p:origin x="-207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40FFC-1BFB-4DD7-BDCA-47004ACFBFEF}" type="datetimeFigureOut">
              <a:rPr lang="cs-CZ" smtClean="0"/>
              <a:t>11.4.2018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256BA-5FF8-4B4A-AAD7-41E594293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988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256BA-5FF8-4B4A-AAD7-41E594293F3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9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A9FC7A-593B-4C2A-B606-11407AEBE662}" type="datetimeFigureOut">
              <a:rPr lang="cs-CZ" smtClean="0"/>
              <a:t>11.4.2018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279B02-0C6D-47B3-B327-A1BDDF5E9A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A9FC7A-593B-4C2A-B606-11407AEBE662}" type="datetimeFigureOut">
              <a:rPr lang="cs-CZ" smtClean="0"/>
              <a:t>11.4.2018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79B02-0C6D-47B3-B327-A1BDDF5E9A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A9FC7A-593B-4C2A-B606-11407AEBE662}" type="datetimeFigureOut">
              <a:rPr lang="cs-CZ" smtClean="0"/>
              <a:t>11.4.2018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79B02-0C6D-47B3-B327-A1BDDF5E9A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A9FC7A-593B-4C2A-B606-11407AEBE662}" type="datetimeFigureOut">
              <a:rPr lang="cs-CZ" smtClean="0"/>
              <a:t>11.4.2018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79B02-0C6D-47B3-B327-A1BDDF5E9AA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A9FC7A-593B-4C2A-B606-11407AEBE662}" type="datetimeFigureOut">
              <a:rPr lang="cs-CZ" smtClean="0"/>
              <a:t>11.4.2018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79B02-0C6D-47B3-B327-A1BDDF5E9AA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A9FC7A-593B-4C2A-B606-11407AEBE662}" type="datetimeFigureOut">
              <a:rPr lang="cs-CZ" smtClean="0"/>
              <a:t>11.4.2018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79B02-0C6D-47B3-B327-A1BDDF5E9AA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A9FC7A-593B-4C2A-B606-11407AEBE662}" type="datetimeFigureOut">
              <a:rPr lang="cs-CZ" smtClean="0"/>
              <a:t>11.4.2018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79B02-0C6D-47B3-B327-A1BDDF5E9AA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A9FC7A-593B-4C2A-B606-11407AEBE662}" type="datetimeFigureOut">
              <a:rPr lang="cs-CZ" smtClean="0"/>
              <a:t>11.4.2018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79B02-0C6D-47B3-B327-A1BDDF5E9AA7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A9FC7A-593B-4C2A-B606-11407AEBE662}" type="datetimeFigureOut">
              <a:rPr lang="cs-CZ" smtClean="0"/>
              <a:t>11.4.2018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79B02-0C6D-47B3-B327-A1BDDF5E9A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CA9FC7A-593B-4C2A-B606-11407AEBE662}" type="datetimeFigureOut">
              <a:rPr lang="cs-CZ" smtClean="0"/>
              <a:t>11.4.2018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279B02-0C6D-47B3-B327-A1BDDF5E9AA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A9FC7A-593B-4C2A-B606-11407AEBE662}" type="datetimeFigureOut">
              <a:rPr lang="cs-CZ" smtClean="0"/>
              <a:t>11.4.2018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279B02-0C6D-47B3-B327-A1BDDF5E9AA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CA9FC7A-593B-4C2A-B606-11407AEBE662}" type="datetimeFigureOut">
              <a:rPr lang="cs-CZ" smtClean="0"/>
              <a:t>11.4.2018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279B02-0C6D-47B3-B327-A1BDDF5E9AA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aceeu.cz/cs/Microsites/IROP/Vyzvy-v-IROP" TargetMode="External"/><Relationship Id="rId2" Type="http://schemas.openxmlformats.org/officeDocument/2006/relationships/hyperlink" Target="http://www.strukturalni-fondy.cz/cs/Microsites/IROP/Vyzvy/Vyzva-c-68-Zvysovani-kvality-a-dostupnosti-Infrastruktury-pro-vzdel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masbrdy.cz/doku.php?id=start" TargetMode="External"/><Relationship Id="rId4" Type="http://schemas.openxmlformats.org/officeDocument/2006/relationships/hyperlink" Target="http://www.mseu.mssf.cz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0029" y="1484784"/>
            <a:ext cx="7772400" cy="319578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1</a:t>
            </a:r>
            <a:r>
              <a:rPr lang="cs-CZ" dirty="0" smtClean="0">
                <a:solidFill>
                  <a:schemeClr val="tx1"/>
                </a:solidFill>
              </a:rPr>
              <a:t>. Výzva </a:t>
            </a:r>
            <a:r>
              <a:rPr lang="cs-CZ" sz="900" dirty="0" smtClean="0">
                <a:solidFill>
                  <a:schemeClr val="tx1"/>
                </a:solidFill>
              </a:rPr>
              <a:t/>
            </a:r>
            <a:br>
              <a:rPr lang="cs-CZ" sz="900" dirty="0" smtClean="0">
                <a:solidFill>
                  <a:schemeClr val="tx1"/>
                </a:solidFill>
              </a:rPr>
            </a:br>
            <a:r>
              <a:rPr lang="cs-CZ" sz="2500" dirty="0" smtClean="0">
                <a:solidFill>
                  <a:schemeClr val="tx1"/>
                </a:solidFill>
              </a:rPr>
              <a:t>  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sz="4400" dirty="0" smtClean="0">
                <a:solidFill>
                  <a:schemeClr val="tx1"/>
                </a:solidFill>
              </a:rPr>
              <a:t>MAS Brdy – IROP - Vzdělanost 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sz="2800" dirty="0" smtClean="0"/>
              <a:t> </a:t>
            </a:r>
            <a:br>
              <a:rPr lang="cs-CZ" sz="2800" dirty="0" smtClean="0"/>
            </a:br>
            <a:r>
              <a:rPr lang="cs-CZ" sz="2800" dirty="0" smtClean="0"/>
              <a:t>    Seminář pro žadatele</a:t>
            </a:r>
            <a:br>
              <a:rPr lang="cs-CZ" sz="2800" dirty="0" smtClean="0"/>
            </a:b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anažer IROP.Lenovo-PC\Desktop\Práce\Obrázky a loga\IROP_CZ_RO_B_C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24"/>
            <a:ext cx="7606508" cy="125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nažer IROP.Lenovo-PC\Desktop\Práce\Obrázky a loga\logo mas brd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389" y="486024"/>
            <a:ext cx="720080" cy="5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6957928" y="5856829"/>
            <a:ext cx="1944216" cy="7200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600" dirty="0" smtClean="0"/>
              <a:t>Věra Tintěrová</a:t>
            </a:r>
          </a:p>
          <a:p>
            <a:pPr marL="0" indent="0" algn="ctr">
              <a:buNone/>
            </a:pPr>
            <a:r>
              <a:rPr lang="cs-CZ" sz="1600" dirty="0" smtClean="0"/>
              <a:t>6. 4. 2018</a:t>
            </a:r>
          </a:p>
        </p:txBody>
      </p:sp>
    </p:spTree>
    <p:extLst>
      <p:ext uri="{BB962C8B-B14F-4D97-AF65-F5344CB8AC3E}">
        <p14:creationId xmlns:p14="http://schemas.microsoft.com/office/powerpoint/2010/main" val="29448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Vedlejší podporované výdaje</a:t>
            </a:r>
            <a:endParaRPr lang="cs-CZ" sz="3600" dirty="0"/>
          </a:p>
        </p:txBody>
      </p:sp>
      <p:pic>
        <p:nvPicPr>
          <p:cNvPr id="4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020272" y="285293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endParaRPr lang="cs-CZ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4" t="25299" r="36106" b="55128"/>
          <a:stretch/>
        </p:blipFill>
        <p:spPr bwMode="auto">
          <a:xfrm>
            <a:off x="179512" y="1484784"/>
            <a:ext cx="701558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Způsobilé výdaje na vedlejší aktivity</a:t>
            </a:r>
            <a:endParaRPr lang="cs-CZ" sz="3600" dirty="0"/>
          </a:p>
        </p:txBody>
      </p:sp>
      <p:pic>
        <p:nvPicPr>
          <p:cNvPr id="4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0" t="21282" r="35577" b="35128"/>
          <a:stretch/>
        </p:blipFill>
        <p:spPr bwMode="auto">
          <a:xfrm>
            <a:off x="1979712" y="1268760"/>
            <a:ext cx="5424854" cy="448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8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300" dirty="0" smtClean="0"/>
              <a:t>Plná moc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300" dirty="0" smtClean="0"/>
              <a:t>Zadávací a výběrová řízení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300" dirty="0" smtClean="0"/>
              <a:t>Doklad o právní subjektivitě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300" dirty="0" smtClean="0"/>
              <a:t>- </a:t>
            </a:r>
            <a:r>
              <a:rPr lang="cs-CZ" sz="1400" i="1" dirty="0" smtClean="0"/>
              <a:t>příloha zrušena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300" dirty="0" smtClean="0"/>
              <a:t>Studie proveditelnosti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300" dirty="0" smtClean="0"/>
              <a:t>Doklad o prokázání právních vztahů k majetku, který je předmětem projektu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300" dirty="0" smtClean="0"/>
              <a:t>Územní rozhodnutí nebo územní souhlas </a:t>
            </a:r>
            <a:r>
              <a:rPr lang="cs-CZ" sz="1900" dirty="0" smtClean="0"/>
              <a:t>nebo veřejnoprávní smlouva nahrazující územní rozhodnutí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300" dirty="0" smtClean="0"/>
              <a:t>Žádost </a:t>
            </a:r>
            <a:r>
              <a:rPr lang="cs-CZ" sz="2300" dirty="0"/>
              <a:t>o stavební povolení nebo ohlášení, </a:t>
            </a:r>
            <a:r>
              <a:rPr lang="cs-CZ" sz="1900" dirty="0"/>
              <a:t>případně stavební povolení nebo souhlas s provedením ohlášeného stavebního </a:t>
            </a:r>
            <a:r>
              <a:rPr lang="cs-CZ" sz="1900" dirty="0" smtClean="0"/>
              <a:t>záměru </a:t>
            </a:r>
            <a:r>
              <a:rPr lang="cs-CZ" sz="1900" dirty="0"/>
              <a:t>nebo veřejnoprávní smlouva nahrazující stavební </a:t>
            </a:r>
            <a:r>
              <a:rPr lang="cs-CZ" sz="1900" dirty="0" smtClean="0"/>
              <a:t>povolení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300" dirty="0" smtClean="0"/>
              <a:t>Projektová </a:t>
            </a:r>
            <a:r>
              <a:rPr lang="cs-CZ" sz="2300" dirty="0"/>
              <a:t>dokumentace pro vydání stavebního povolení nebo pro ohlášení </a:t>
            </a:r>
            <a:r>
              <a:rPr lang="cs-CZ" sz="2300" dirty="0" smtClean="0"/>
              <a:t>stavby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300" dirty="0" smtClean="0"/>
              <a:t>Položkový </a:t>
            </a:r>
            <a:r>
              <a:rPr lang="cs-CZ" sz="2300" dirty="0"/>
              <a:t>rozpočet </a:t>
            </a:r>
            <a:r>
              <a:rPr lang="cs-CZ" sz="2300" dirty="0" smtClean="0"/>
              <a:t>stavby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300" dirty="0" smtClean="0"/>
              <a:t>Výpočet </a:t>
            </a:r>
            <a:r>
              <a:rPr lang="cs-CZ" sz="2300" dirty="0"/>
              <a:t>čistých jiných peněžních </a:t>
            </a:r>
            <a:r>
              <a:rPr lang="cs-CZ" sz="2300" dirty="0" smtClean="0"/>
              <a:t>příjmů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300" dirty="0" smtClean="0"/>
              <a:t>Čestné prohlášení o skutečném majiteli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300" dirty="0" smtClean="0"/>
              <a:t>Výpis z Rejstříku škol a školských zařízení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300" dirty="0" smtClean="0"/>
              <a:t>- </a:t>
            </a:r>
            <a:r>
              <a:rPr lang="cs-CZ" sz="1600" i="1" dirty="0" smtClean="0"/>
              <a:t>příloha zrušena </a:t>
            </a:r>
            <a:endParaRPr lang="cs-CZ" sz="1600" i="1" dirty="0"/>
          </a:p>
          <a:p>
            <a:pPr marL="514350" indent="-514350">
              <a:buFont typeface="+mj-lt"/>
              <a:buAutoNum type="arabicPeriod"/>
            </a:pPr>
            <a:r>
              <a:rPr lang="cs-CZ" sz="2300" dirty="0" smtClean="0"/>
              <a:t>Smlouva </a:t>
            </a:r>
            <a:r>
              <a:rPr lang="cs-CZ" sz="2300" dirty="0"/>
              <a:t>o </a:t>
            </a:r>
            <a:r>
              <a:rPr lang="cs-CZ" sz="2300" dirty="0" smtClean="0"/>
              <a:t>partnerství – příloha nad rámec požadavků ŘO</a:t>
            </a:r>
            <a:endParaRPr lang="cs-CZ" sz="23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Povinné přílohy žádosti</a:t>
            </a:r>
            <a:endParaRPr lang="cs-CZ" dirty="0"/>
          </a:p>
        </p:txBody>
      </p:sp>
      <p:pic>
        <p:nvPicPr>
          <p:cNvPr id="4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2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cs-CZ" dirty="0" smtClean="0"/>
              <a:t>Projekt je zaměřen na více klíčových kompetencí: </a:t>
            </a:r>
            <a:r>
              <a:rPr lang="cs-CZ" sz="1700" dirty="0" smtClean="0"/>
              <a:t>komunikace v cizích jazycích, technických a řemeslných oborů, přírodních věd, práce s digitálními technologiemi.</a:t>
            </a:r>
          </a:p>
          <a:p>
            <a:pPr marL="624078" indent="-514350">
              <a:buFont typeface="+mj-lt"/>
              <a:buAutoNum type="arabicPeriod"/>
            </a:pPr>
            <a:r>
              <a:rPr lang="cs-CZ" dirty="0" smtClean="0"/>
              <a:t>Projekt zahrnuje výuku více předmětů/ aktivit v podporovaných klíčových kompetencích IROP. </a:t>
            </a:r>
            <a:r>
              <a:rPr lang="cs-CZ" sz="1500" dirty="0" smtClean="0"/>
              <a:t>(pozn.: cizí jazyk členěn na anglický j., německy j., ruský., …).</a:t>
            </a:r>
          </a:p>
          <a:p>
            <a:pPr marL="624078" indent="-514350">
              <a:buFont typeface="+mj-lt"/>
              <a:buAutoNum type="arabicPeriod"/>
            </a:pPr>
            <a:r>
              <a:rPr lang="cs-CZ" dirty="0" smtClean="0"/>
              <a:t>Projekt řeší využití výstupů projektu v kalendářním roce. </a:t>
            </a:r>
          </a:p>
          <a:p>
            <a:pPr marL="624078" indent="-514350">
              <a:buFont typeface="+mj-lt"/>
              <a:buAutoNum type="arabicPeriod"/>
            </a:pPr>
            <a:r>
              <a:rPr lang="cs-CZ" dirty="0" smtClean="0"/>
              <a:t>V harmonogramu projektu jsou popsány aktivity jednotlivých fází projektu.</a:t>
            </a:r>
          </a:p>
          <a:p>
            <a:pPr marL="624078" indent="-514350">
              <a:buFont typeface="+mj-lt"/>
              <a:buAutoNum type="arabicPeriod"/>
            </a:pPr>
            <a:r>
              <a:rPr lang="cs-CZ" dirty="0" smtClean="0"/>
              <a:t>Doba realizace projektu.</a:t>
            </a:r>
          </a:p>
          <a:p>
            <a:pPr marL="624078" indent="-514350">
              <a:buFont typeface="+mj-lt"/>
              <a:buAutoNum type="arabicPeriod"/>
            </a:pPr>
            <a:r>
              <a:rPr lang="cs-CZ" dirty="0" smtClean="0"/>
              <a:t>V projektu jsou uvedena hlavní rizika ve fázích projektu a způsob jejich eliminace.</a:t>
            </a:r>
          </a:p>
          <a:p>
            <a:pPr marL="624078" indent="-514350">
              <a:buFont typeface="+mj-lt"/>
              <a:buAutoNum type="arabicPeriod"/>
            </a:pPr>
            <a:r>
              <a:rPr lang="cs-CZ" dirty="0" smtClean="0"/>
              <a:t>Projekt zajistí fyzickou dostupnost a bezbariérovost vzdělávacích zařízení.</a:t>
            </a:r>
          </a:p>
          <a:p>
            <a:pPr marL="624078" indent="-514350">
              <a:buFont typeface="+mj-lt"/>
              <a:buAutoNum type="arabicPeriod"/>
            </a:pPr>
            <a:r>
              <a:rPr lang="cs-CZ" dirty="0" smtClean="0"/>
              <a:t>Součástí projektu jsou úpravy venkovního prostranství.</a:t>
            </a:r>
          </a:p>
          <a:p>
            <a:pPr marL="624078" indent="-514350">
              <a:buFont typeface="+mj-lt"/>
              <a:buAutoNum type="arabicPeriod"/>
            </a:pPr>
            <a:r>
              <a:rPr lang="cs-CZ" dirty="0" smtClean="0"/>
              <a:t>Partnerství na projektu.</a:t>
            </a:r>
            <a:endParaRPr lang="cs-CZ" dirty="0" smtClean="0"/>
          </a:p>
          <a:p>
            <a:pPr marL="109728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Kritéria věcného hodnocení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8201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Výzva ŘO IROP č. </a:t>
            </a:r>
            <a:r>
              <a:rPr lang="cs-CZ" dirty="0"/>
              <a:t>68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www.strukturalni-fondy.cz/cs/Microsites/IROP/Vyzvy/Vyzva-c-68-Zvysovani-kvality-a-dostupnosti-Infrastruktury-pro-vzdela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Obecná a Specifická pravidla </a:t>
            </a:r>
            <a:r>
              <a:rPr lang="cs-CZ" sz="2400" dirty="0" smtClean="0">
                <a:hlinkClick r:id="rId3"/>
              </a:rPr>
              <a:t>www.dotaceEu.cz/cs/Microsites/IROP/Vyzvy-v-IROP</a:t>
            </a:r>
            <a:endParaRPr lang="cs-CZ" sz="2400" dirty="0" smtClean="0"/>
          </a:p>
          <a:p>
            <a:endParaRPr lang="cs-CZ" dirty="0" smtClean="0"/>
          </a:p>
          <a:p>
            <a:r>
              <a:rPr lang="cs-CZ" dirty="0" smtClean="0"/>
              <a:t>ISKP+ </a:t>
            </a:r>
            <a:r>
              <a:rPr lang="cs-CZ" sz="2400" dirty="0" smtClean="0">
                <a:hlinkClick r:id="rId4"/>
              </a:rPr>
              <a:t>www.mseu.mssf.cz</a:t>
            </a:r>
            <a:endParaRPr lang="cs-CZ" sz="2400" dirty="0" smtClean="0"/>
          </a:p>
          <a:p>
            <a:endParaRPr lang="cs-CZ" sz="2400" dirty="0"/>
          </a:p>
          <a:p>
            <a:r>
              <a:rPr lang="cs-CZ" dirty="0"/>
              <a:t>MAS Brdy </a:t>
            </a:r>
            <a:r>
              <a:rPr lang="cs-CZ" sz="2400" dirty="0" smtClean="0">
                <a:hlinkClick r:id="rId5"/>
              </a:rPr>
              <a:t>www.masbrdy.cz</a:t>
            </a:r>
            <a:endParaRPr lang="cs-CZ" sz="2400" dirty="0" smtClean="0"/>
          </a:p>
          <a:p>
            <a:endParaRPr lang="cs-CZ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Užitečné odkazy</a:t>
            </a:r>
            <a:endParaRPr lang="cs-CZ" dirty="0"/>
          </a:p>
        </p:txBody>
      </p:sp>
      <p:pic>
        <p:nvPicPr>
          <p:cNvPr id="4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6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3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6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000" dirty="0" smtClean="0"/>
              <a:t>Výzva ŘO IROP č. 68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/>
              <a:t>1</a:t>
            </a:r>
            <a:r>
              <a:rPr lang="cs-CZ" sz="2000" dirty="0" smtClean="0"/>
              <a:t>. Výzva MAS Brdy – IROP - Vzdělanost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 smtClean="0"/>
              <a:t>Podporované aktivity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 smtClean="0"/>
              <a:t>Hlavní podporované aktivity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 smtClean="0"/>
              <a:t>Způsobilé výdaje hlavních aktivit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 smtClean="0"/>
              <a:t>Vedlejší podporované výdaje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 smtClean="0"/>
              <a:t>Způsobilé výdaje vedlejších aktivit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 smtClean="0"/>
              <a:t>Povinné přílohy žádosti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 smtClean="0"/>
              <a:t>Kritéria </a:t>
            </a:r>
            <a:r>
              <a:rPr lang="cs-CZ" sz="2000" dirty="0" err="1" smtClean="0"/>
              <a:t>věného</a:t>
            </a:r>
            <a:r>
              <a:rPr lang="cs-CZ" sz="2000" dirty="0" smtClean="0"/>
              <a:t> hodnocení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 smtClean="0"/>
              <a:t>Užitečné odkazy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dirty="0" smtClean="0"/>
              <a:t>Diskuse, závěr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Program</a:t>
            </a:r>
            <a:endParaRPr lang="cs-CZ" dirty="0"/>
          </a:p>
        </p:txBody>
      </p:sp>
      <p:pic>
        <p:nvPicPr>
          <p:cNvPr id="5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03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MMR </a:t>
            </a:r>
            <a:r>
              <a:rPr lang="cs-CZ" b="1" dirty="0"/>
              <a:t>ČR jako Řídicí orgán IROP </a:t>
            </a:r>
            <a:r>
              <a:rPr lang="cs-CZ" sz="2000" dirty="0" smtClean="0"/>
              <a:t>vyhlásilo v lednu 2017 </a:t>
            </a:r>
            <a:r>
              <a:rPr lang="cs-CZ" sz="2000" dirty="0"/>
              <a:t>průběžnou výzvu </a:t>
            </a:r>
            <a:r>
              <a:rPr lang="cs-CZ" sz="2200" dirty="0"/>
              <a:t>č. </a:t>
            </a:r>
            <a:r>
              <a:rPr lang="cs-CZ" sz="2200" dirty="0" smtClean="0"/>
              <a:t>68 </a:t>
            </a:r>
            <a:r>
              <a:rPr lang="cs-CZ" sz="2000" dirty="0" smtClean="0"/>
              <a:t>„Zvyšování kvality a dostupnosti infrastruktury pro vzdělávání a celoživotní učení - integrované </a:t>
            </a:r>
            <a:r>
              <a:rPr lang="cs-CZ" sz="2000" dirty="0"/>
              <a:t>projekty </a:t>
            </a:r>
            <a:r>
              <a:rPr lang="cs-CZ" sz="2000" dirty="0" smtClean="0"/>
              <a:t>CLLD</a:t>
            </a:r>
            <a:r>
              <a:rPr lang="cs-CZ" sz="2400" dirty="0" smtClean="0"/>
              <a:t>“</a:t>
            </a:r>
            <a:r>
              <a:rPr lang="cs-CZ" sz="2500" dirty="0" smtClean="0"/>
              <a:t> </a:t>
            </a:r>
            <a:br>
              <a:rPr lang="cs-CZ" sz="2500" dirty="0" smtClean="0"/>
            </a:br>
            <a:r>
              <a:rPr lang="cs-CZ" sz="2500" dirty="0" smtClean="0"/>
              <a:t>– </a:t>
            </a:r>
            <a:r>
              <a:rPr lang="cs-CZ" sz="2200" b="1" dirty="0" smtClean="0"/>
              <a:t>Infrastruktura základních škol</a:t>
            </a:r>
            <a:br>
              <a:rPr lang="cs-CZ" sz="2200" b="1" dirty="0" smtClean="0"/>
            </a:br>
            <a:r>
              <a:rPr lang="cs-CZ" sz="2200" b="1" dirty="0" smtClean="0"/>
              <a:t>- Infrastruktura středních škol a vyšších odborných škol</a:t>
            </a:r>
            <a:br>
              <a:rPr lang="cs-CZ" sz="2200" b="1" dirty="0" smtClean="0"/>
            </a:br>
            <a:r>
              <a:rPr lang="cs-CZ" sz="2200" b="1" dirty="0" smtClean="0"/>
              <a:t>- Infrastruktura pro zájmové, neformální a celoživotní vzdělávání</a:t>
            </a:r>
          </a:p>
          <a:p>
            <a:endParaRPr lang="cs-CZ" sz="2800" dirty="0" smtClean="0"/>
          </a:p>
          <a:p>
            <a:r>
              <a:rPr lang="cs-CZ" b="1" dirty="0" smtClean="0"/>
              <a:t>MAS Brdy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–</a:t>
            </a:r>
            <a:r>
              <a:rPr lang="cs-CZ" sz="2500" dirty="0" smtClean="0"/>
              <a:t> 21. 3. 2018 </a:t>
            </a:r>
            <a:r>
              <a:rPr lang="cs-CZ" sz="2300" dirty="0" smtClean="0"/>
              <a:t>vyhlásila</a:t>
            </a:r>
            <a:r>
              <a:rPr lang="cs-CZ" sz="2500" dirty="0" smtClean="0"/>
              <a:t> </a:t>
            </a:r>
            <a:br>
              <a:rPr lang="cs-CZ" sz="2500" dirty="0" smtClean="0"/>
            </a:br>
            <a:r>
              <a:rPr lang="cs-CZ" sz="2500" b="1" dirty="0" smtClean="0"/>
              <a:t>1. Výzvu MAS Brdy – IROP – Vzdělanost</a:t>
            </a:r>
            <a:endParaRPr lang="cs-CZ" sz="2400" b="1" dirty="0"/>
          </a:p>
          <a:p>
            <a:pPr marL="109728" indent="0">
              <a:buNone/>
            </a:pPr>
            <a:endParaRPr lang="cs-CZ" sz="2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Výzva ŘO IROP č. 68</a:t>
            </a:r>
            <a:endParaRPr lang="cs-CZ" dirty="0"/>
          </a:p>
        </p:txBody>
      </p:sp>
      <p:pic>
        <p:nvPicPr>
          <p:cNvPr id="4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1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Místo realizace:  </a:t>
            </a:r>
            <a:r>
              <a:rPr lang="cs-CZ" sz="2000" dirty="0" smtClean="0"/>
              <a:t>území MAS Brdy</a:t>
            </a:r>
            <a:br>
              <a:rPr lang="cs-CZ" sz="2000" dirty="0" smtClean="0"/>
            </a:br>
            <a:endParaRPr lang="cs-CZ" sz="2000" dirty="0" smtClean="0"/>
          </a:p>
          <a:p>
            <a:r>
              <a:rPr lang="cs-CZ" sz="2400" dirty="0" smtClean="0"/>
              <a:t>Celková alokace:  </a:t>
            </a:r>
            <a:r>
              <a:rPr lang="cs-CZ" sz="2200" b="1" dirty="0" smtClean="0"/>
              <a:t>95%</a:t>
            </a:r>
            <a:r>
              <a:rPr lang="cs-CZ" sz="2000" dirty="0" smtClean="0"/>
              <a:t>  </a:t>
            </a:r>
            <a:r>
              <a:rPr lang="cs-CZ" sz="2200" b="1" dirty="0" smtClean="0"/>
              <a:t>=   6 </a:t>
            </a:r>
            <a:r>
              <a:rPr lang="cs-CZ" sz="2200" b="1" dirty="0"/>
              <a:t>0</a:t>
            </a:r>
            <a:r>
              <a:rPr lang="cs-CZ" sz="2200" b="1" dirty="0" smtClean="0"/>
              <a:t>00 000 </a:t>
            </a:r>
            <a:r>
              <a:rPr lang="cs-CZ" sz="2000" dirty="0" smtClean="0"/>
              <a:t>Kč</a:t>
            </a:r>
            <a:br>
              <a:rPr lang="cs-CZ" sz="2000" dirty="0" smtClean="0"/>
            </a:br>
            <a:endParaRPr lang="cs-CZ" sz="2000" dirty="0" smtClean="0"/>
          </a:p>
          <a:p>
            <a:r>
              <a:rPr lang="cs-CZ" sz="2400" dirty="0" smtClean="0"/>
              <a:t>Výše způsobilých výdajů: </a:t>
            </a:r>
            <a:r>
              <a:rPr lang="cs-CZ" sz="2000" dirty="0" smtClean="0"/>
              <a:t>400 000Kč</a:t>
            </a:r>
            <a:br>
              <a:rPr lang="cs-CZ" sz="2000" dirty="0" smtClean="0"/>
            </a:br>
            <a:endParaRPr lang="cs-CZ" sz="2000" dirty="0" smtClean="0"/>
          </a:p>
          <a:p>
            <a:r>
              <a:rPr lang="cs-CZ" sz="2400" dirty="0" smtClean="0"/>
              <a:t>Oprávnění žadatelé: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- organizace zakládané nebo zřizované kraji, </a:t>
            </a:r>
            <a:br>
              <a:rPr lang="cs-CZ" sz="2000" dirty="0" smtClean="0"/>
            </a:br>
            <a:r>
              <a:rPr lang="cs-CZ" sz="2000" dirty="0" smtClean="0"/>
              <a:t>- obce, </a:t>
            </a:r>
            <a:br>
              <a:rPr lang="cs-CZ" sz="2000" dirty="0" smtClean="0"/>
            </a:br>
            <a:r>
              <a:rPr lang="cs-CZ" sz="2000" dirty="0" smtClean="0"/>
              <a:t>- organizace zřizované nebo zakládané obcemi, </a:t>
            </a:r>
            <a:br>
              <a:rPr lang="cs-CZ" sz="2000" dirty="0" smtClean="0"/>
            </a:br>
            <a:r>
              <a:rPr lang="cs-CZ" sz="2000" dirty="0" smtClean="0"/>
              <a:t>- nestátní neziskové organizace, </a:t>
            </a:r>
            <a:br>
              <a:rPr lang="cs-CZ" sz="2000" dirty="0" smtClean="0"/>
            </a:br>
            <a:r>
              <a:rPr lang="cs-CZ" sz="2000" dirty="0" smtClean="0"/>
              <a:t>- církve a církevní organizace</a:t>
            </a:r>
          </a:p>
          <a:p>
            <a:endParaRPr lang="cs-CZ" sz="28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1. Výzva MAS Brdy – IROP - Vzdělanost</a:t>
            </a:r>
            <a:endParaRPr lang="cs-CZ" dirty="0"/>
          </a:p>
        </p:txBody>
      </p:sp>
      <p:pic>
        <p:nvPicPr>
          <p:cNvPr id="4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8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H</a:t>
            </a:r>
            <a:r>
              <a:rPr lang="cs-CZ" sz="2800" b="1" dirty="0" smtClean="0"/>
              <a:t>lavní </a:t>
            </a:r>
            <a:r>
              <a:rPr lang="cs-CZ" sz="2800" b="1" dirty="0"/>
              <a:t>aktivity </a:t>
            </a:r>
            <a:r>
              <a:rPr lang="cs-CZ" sz="2800" b="1" dirty="0" smtClean="0"/>
              <a:t>-</a:t>
            </a:r>
            <a:r>
              <a:rPr lang="cs-CZ" sz="2800" dirty="0" smtClean="0"/>
              <a:t> </a:t>
            </a:r>
            <a:r>
              <a:rPr lang="cs-CZ" sz="2800" dirty="0"/>
              <a:t>minimálně 85 % celkových způsobilých výdajů </a:t>
            </a:r>
            <a:r>
              <a:rPr lang="cs-CZ" sz="2800" dirty="0" smtClean="0"/>
              <a:t>projektu</a:t>
            </a:r>
          </a:p>
          <a:p>
            <a:endParaRPr lang="cs-CZ" sz="2800" dirty="0"/>
          </a:p>
          <a:p>
            <a:r>
              <a:rPr lang="cs-CZ" sz="2800" b="1" dirty="0"/>
              <a:t>V</a:t>
            </a:r>
            <a:r>
              <a:rPr lang="cs-CZ" sz="2800" b="1" dirty="0" smtClean="0"/>
              <a:t>edlejší </a:t>
            </a:r>
            <a:r>
              <a:rPr lang="cs-CZ" sz="2800" b="1" dirty="0"/>
              <a:t>aktivity </a:t>
            </a:r>
            <a:r>
              <a:rPr lang="cs-CZ" sz="2800" b="1" dirty="0" smtClean="0"/>
              <a:t>-</a:t>
            </a:r>
            <a:r>
              <a:rPr lang="cs-CZ" sz="2800" dirty="0" smtClean="0"/>
              <a:t> </a:t>
            </a:r>
            <a:r>
              <a:rPr lang="cs-CZ" sz="2800" dirty="0"/>
              <a:t>maximálně 15 % celkových způsobilých výdajů </a:t>
            </a:r>
            <a:r>
              <a:rPr lang="cs-CZ" sz="2800" dirty="0" smtClean="0"/>
              <a:t>projektu</a:t>
            </a:r>
          </a:p>
          <a:p>
            <a:pPr marL="0" indent="0">
              <a:buNone/>
            </a:pPr>
            <a:r>
              <a:rPr lang="cs-CZ" sz="2000" dirty="0" smtClean="0"/>
              <a:t>	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 algn="ctr">
              <a:buNone/>
            </a:pPr>
            <a:r>
              <a:rPr lang="cs-CZ" sz="2800" dirty="0" smtClean="0"/>
              <a:t>!!! Nutno zachovat poměr hlavních </a:t>
            </a:r>
            <a:r>
              <a:rPr lang="cs-CZ" sz="2800" dirty="0"/>
              <a:t>!!!</a:t>
            </a:r>
          </a:p>
          <a:p>
            <a:pPr marL="0" indent="0" algn="ctr">
              <a:buNone/>
            </a:pPr>
            <a:r>
              <a:rPr lang="cs-CZ" sz="2800" dirty="0" smtClean="0"/>
              <a:t>a vedlejších aktivit.</a:t>
            </a:r>
            <a:endParaRPr lang="cs-CZ" sz="2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Podporované aktivity</a:t>
            </a:r>
            <a:endParaRPr lang="cs-CZ" dirty="0"/>
          </a:p>
        </p:txBody>
      </p:sp>
      <p:pic>
        <p:nvPicPr>
          <p:cNvPr id="4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01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cs-CZ" dirty="0" smtClean="0"/>
              <a:t>- Hlavní podporované aktivity dle specifických pravidel výzvy č. 68 vztahující se k aktivitám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Hlavní podporované aktivity</a:t>
            </a:r>
            <a:endParaRPr lang="cs-CZ" sz="3600" dirty="0"/>
          </a:p>
        </p:txBody>
      </p:sp>
      <p:pic>
        <p:nvPicPr>
          <p:cNvPr id="4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21288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1" t="31657" r="35731" b="49870"/>
          <a:stretch/>
        </p:blipFill>
        <p:spPr bwMode="auto">
          <a:xfrm>
            <a:off x="183883" y="2852936"/>
            <a:ext cx="859088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67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/>
          </a:bodyPr>
          <a:lstStyle/>
          <a:p>
            <a:r>
              <a:rPr lang="cs-CZ" sz="1600" dirty="0" smtClean="0"/>
              <a:t>Dle specifických pravidel výzvy č. 68</a:t>
            </a:r>
          </a:p>
          <a:p>
            <a:pPr marL="109728" indent="0">
              <a:buNone/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Způsobilé výdaje na hlavní aktivity</a:t>
            </a:r>
            <a:endParaRPr lang="cs-CZ" dirty="0"/>
          </a:p>
        </p:txBody>
      </p:sp>
      <p:pic>
        <p:nvPicPr>
          <p:cNvPr id="4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4" t="21795" r="35321" b="67004"/>
          <a:stretch/>
        </p:blipFill>
        <p:spPr bwMode="auto">
          <a:xfrm>
            <a:off x="982766" y="1854790"/>
            <a:ext cx="6613570" cy="142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6" t="53761" r="36057" b="27692"/>
          <a:stretch/>
        </p:blipFill>
        <p:spPr bwMode="auto">
          <a:xfrm>
            <a:off x="1146079" y="3230603"/>
            <a:ext cx="6286944" cy="235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75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0" t="15043" r="36057" b="56325"/>
          <a:stretch/>
        </p:blipFill>
        <p:spPr bwMode="auto">
          <a:xfrm>
            <a:off x="1328255" y="116632"/>
            <a:ext cx="6336704" cy="346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5" t="28035" r="35433" b="50170"/>
          <a:stretch/>
        </p:blipFill>
        <p:spPr bwMode="auto">
          <a:xfrm>
            <a:off x="1327817" y="3585253"/>
            <a:ext cx="6488365" cy="258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8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osova\Desktop\Práce\Obrázky a loga\IROP_CZ_RO_B_C-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7272"/>
            <a:ext cx="436435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020272" y="2708920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  <a:endParaRPr lang="cs-CZ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7" t="70257" r="36154" b="12222"/>
          <a:stretch/>
        </p:blipFill>
        <p:spPr bwMode="auto">
          <a:xfrm>
            <a:off x="336402" y="116632"/>
            <a:ext cx="645718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2" t="29401" r="36346" b="55043"/>
          <a:stretch/>
        </p:blipFill>
        <p:spPr bwMode="auto">
          <a:xfrm>
            <a:off x="457109" y="2348880"/>
            <a:ext cx="6178480" cy="195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9" t="55812" r="36057" b="33843"/>
          <a:stretch/>
        </p:blipFill>
        <p:spPr bwMode="auto">
          <a:xfrm>
            <a:off x="415062" y="4301108"/>
            <a:ext cx="6299866" cy="127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5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2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00B050"/>
      </a:accent1>
      <a:accent2>
        <a:srgbClr val="76A676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0070C0"/>
      </a:hlink>
      <a:folHlink>
        <a:srgbClr val="0070C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2513</TotalTime>
  <Words>416</Words>
  <Application>Microsoft Office PowerPoint</Application>
  <PresentationFormat>Předvádění na obrazovce (4:3)</PresentationFormat>
  <Paragraphs>78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Shluk</vt:lpstr>
      <vt:lpstr>1. Výzva     MAS Brdy – IROP - Vzdělanost        Seminář pro žadatele </vt:lpstr>
      <vt:lpstr>Program</vt:lpstr>
      <vt:lpstr>Výzva ŘO IROP č. 68</vt:lpstr>
      <vt:lpstr>1. Výzva MAS Brdy – IROP - Vzdělanost</vt:lpstr>
      <vt:lpstr>Podporované aktivity</vt:lpstr>
      <vt:lpstr>Hlavní podporované aktivity</vt:lpstr>
      <vt:lpstr>Způsobilé výdaje na hlavní aktivity</vt:lpstr>
      <vt:lpstr>Prezentace aplikace PowerPoint</vt:lpstr>
      <vt:lpstr>Prezentace aplikace PowerPoint</vt:lpstr>
      <vt:lpstr>Vedlejší podporované výdaje</vt:lpstr>
      <vt:lpstr>Způsobilé výdaje na vedlejší aktivity</vt:lpstr>
      <vt:lpstr>Povinné přílohy žádosti</vt:lpstr>
      <vt:lpstr>Kritéria věcného hodnocení </vt:lpstr>
      <vt:lpstr>Užitečné odkazy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Chodci</dc:title>
  <dc:creator>Věra Tintěrová</dc:creator>
  <cp:lastModifiedBy>Manažer IROP</cp:lastModifiedBy>
  <cp:revision>63</cp:revision>
  <dcterms:created xsi:type="dcterms:W3CDTF">2018-01-08T09:27:11Z</dcterms:created>
  <dcterms:modified xsi:type="dcterms:W3CDTF">2018-04-11T06:18:34Z</dcterms:modified>
</cp:coreProperties>
</file>