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60" r:id="rId5"/>
    <p:sldId id="257" r:id="rId6"/>
    <p:sldId id="258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DE4F51-5207-47E1-8AAA-B2823B5FCD65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D97CCD-85E5-4D52-92AF-00C9B804A5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E4F51-5207-47E1-8AAA-B2823B5FCD65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97CCD-85E5-4D52-92AF-00C9B804A5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E4F51-5207-47E1-8AAA-B2823B5FCD65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97CCD-85E5-4D52-92AF-00C9B804A5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E4F51-5207-47E1-8AAA-B2823B5FCD65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97CCD-85E5-4D52-92AF-00C9B804A55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E4F51-5207-47E1-8AAA-B2823B5FCD65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97CCD-85E5-4D52-92AF-00C9B804A55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E4F51-5207-47E1-8AAA-B2823B5FCD65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97CCD-85E5-4D52-92AF-00C9B804A55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E4F51-5207-47E1-8AAA-B2823B5FCD65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97CCD-85E5-4D52-92AF-00C9B804A55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E4F51-5207-47E1-8AAA-B2823B5FCD65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97CCD-85E5-4D52-92AF-00C9B804A551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E4F51-5207-47E1-8AAA-B2823B5FCD65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97CCD-85E5-4D52-92AF-00C9B804A5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DE4F51-5207-47E1-8AAA-B2823B5FCD65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97CCD-85E5-4D52-92AF-00C9B804A55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DE4F51-5207-47E1-8AAA-B2823B5FCD65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D97CCD-85E5-4D52-92AF-00C9B804A55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DE4F51-5207-47E1-8AAA-B2823B5FCD65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D97CCD-85E5-4D52-92AF-00C9B804A55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956319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Školení VÝBĚROVÉ KOMISE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 smtClean="0"/>
              <a:t>K 1. Výzvě MAS Brdy-IROP-Vzdělanost</a:t>
            </a:r>
          </a:p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Integrovaný Regionální Operační Program  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48264" y="594928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Věra Tintěrová</a:t>
            </a:r>
          </a:p>
          <a:p>
            <a:pPr algn="ctr"/>
            <a:r>
              <a:rPr lang="cs-CZ" dirty="0" smtClean="0"/>
              <a:t>3. 4. 2018</a:t>
            </a:r>
            <a:endParaRPr lang="cs-CZ" dirty="0"/>
          </a:p>
        </p:txBody>
      </p:sp>
      <p:pic>
        <p:nvPicPr>
          <p:cNvPr id="1026" name="Picture 2" descr="D: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1199"/>
            <a:ext cx="7395645" cy="122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ráce\Obrázky a loga\logo mas brd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127" y="692697"/>
            <a:ext cx="87445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75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200" dirty="0"/>
              <a:t>K7- Projekt zajistí fyzickou dostupnost a bezbariérovost vzdělávacích zařízení.</a:t>
            </a:r>
          </a:p>
          <a:p>
            <a:pPr marL="109728" indent="0">
              <a:buNone/>
            </a:pPr>
            <a:endParaRPr lang="cs-CZ" sz="2200" dirty="0"/>
          </a:p>
          <a:p>
            <a:pPr marL="109728" indent="0">
              <a:buNone/>
            </a:pPr>
            <a:r>
              <a:rPr lang="cs-CZ" sz="2200" dirty="0"/>
              <a:t>K8 – Součástí projektu jsou úpravy venkovního prostranství.</a:t>
            </a:r>
          </a:p>
          <a:p>
            <a:pPr marL="109728" indent="0">
              <a:buNone/>
            </a:pPr>
            <a:endParaRPr lang="cs-CZ" sz="2200" dirty="0"/>
          </a:p>
          <a:p>
            <a:pPr marL="109728" indent="0">
              <a:buNone/>
            </a:pPr>
            <a:r>
              <a:rPr lang="cs-CZ" sz="2200" dirty="0"/>
              <a:t>K9 – Partnerství na projektu.</a:t>
            </a:r>
          </a:p>
          <a:p>
            <a:pPr marL="109728" indent="0">
              <a:buNone/>
            </a:pPr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Kritéria VH - Vzdělanost </a:t>
            </a:r>
          </a:p>
        </p:txBody>
      </p:sp>
      <p:pic>
        <p:nvPicPr>
          <p:cNvPr id="4" name="Picture 2" descr="D: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021288"/>
            <a:ext cx="4118575" cy="67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87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pic>
        <p:nvPicPr>
          <p:cNvPr id="4" name="Picture 2" descr="D: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021288"/>
            <a:ext cx="4118575" cy="67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32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Prezence členů výběrové komise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/>
              <a:t>Prověření členů VK – střed zájmů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Povinnosti výběrové komise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Obecné údaje výzvy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Postup hodnocení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Časový harmonogram hodnocení 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Diskuse </a:t>
            </a:r>
            <a:endParaRPr lang="cs-CZ" dirty="0" smtClean="0"/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Závěr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Program </a:t>
            </a:r>
            <a:endParaRPr lang="cs-CZ" sz="3600" dirty="0"/>
          </a:p>
        </p:txBody>
      </p:sp>
      <p:pic>
        <p:nvPicPr>
          <p:cNvPr id="4" name="Picture 2" descr="D: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021288"/>
            <a:ext cx="4118575" cy="67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21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Důvod: </a:t>
            </a:r>
          </a:p>
          <a:p>
            <a:pPr marL="109728" indent="0">
              <a:buNone/>
            </a:pPr>
            <a:r>
              <a:rPr lang="cs-CZ" dirty="0" smtClean="0"/>
              <a:t>	- </a:t>
            </a:r>
            <a:r>
              <a:rPr lang="cs-CZ" sz="2400" dirty="0" smtClean="0"/>
              <a:t>výběrový orgán MAS Brdy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rozhodují o počtu přidělených bodů při 	věcném hodnocení 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žádný člen nesmí být ve střetu zájmů!!!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lvl="1" indent="0" algn="ctr">
              <a:spcBef>
                <a:spcPts val="400"/>
              </a:spcBef>
              <a:buSzPct val="68000"/>
              <a:buNone/>
            </a:pPr>
            <a:r>
              <a:rPr lang="cs-CZ" sz="2500" i="1" dirty="0" smtClean="0"/>
              <a:t>Rodinné vazby, citové vazby, politická a národní spřízněnost, hospodářský zájem nebo jiný společenský zájem.</a:t>
            </a:r>
          </a:p>
          <a:p>
            <a:pPr marL="109728" indent="0">
              <a:buNone/>
            </a:pPr>
            <a:endParaRPr lang="cs-CZ" sz="2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Prověření členů VK – střed zájmů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770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Provádí věcné hodnocení do připravených kontrolních listů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/>
              <a:t>Hodnocené žádosti o podporu řadí sestupně podle počtu obdržených bodů při věcném hodnocení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/>
              <a:t>Vyznačuje projekty navržené ke schválení v rámci alokace výzvy</a:t>
            </a:r>
          </a:p>
          <a:p>
            <a:endParaRPr lang="cs-CZ" sz="2400" dirty="0"/>
          </a:p>
          <a:p>
            <a:pPr marL="109728" indent="0">
              <a:buNone/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Povinnosti výběrové komise</a:t>
            </a:r>
            <a:endParaRPr lang="cs-CZ" sz="3600" dirty="0"/>
          </a:p>
        </p:txBody>
      </p:sp>
      <p:pic>
        <p:nvPicPr>
          <p:cNvPr id="4" name="Picture 2" descr="D: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021288"/>
            <a:ext cx="4118575" cy="67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3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MAS Brdy–IROP-Vzdělanost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Výzva ŘO IROP č. 68 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21. 3. 2018 – 23. 4. 2018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6 000 000,000 Kč (</a:t>
            </a:r>
            <a:r>
              <a:rPr lang="cs-CZ" sz="1800" dirty="0" smtClean="0"/>
              <a:t>50 000 Kč - 400 000 Kč</a:t>
            </a:r>
            <a:r>
              <a:rPr lang="cs-CZ" dirty="0" smtClean="0"/>
              <a:t>)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95%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Obecné údaje výzvy </a:t>
            </a:r>
            <a:endParaRPr lang="cs-CZ" sz="3600" dirty="0"/>
          </a:p>
        </p:txBody>
      </p:sp>
      <p:pic>
        <p:nvPicPr>
          <p:cNvPr id="4" name="Picture 2" descr="D: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021288"/>
            <a:ext cx="4118575" cy="67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52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zaslání podkladů </a:t>
            </a:r>
            <a:r>
              <a:rPr lang="cs-CZ" dirty="0"/>
              <a:t>k </a:t>
            </a:r>
            <a:r>
              <a:rPr lang="cs-CZ" dirty="0" smtClean="0"/>
              <a:t>prostudování</a:t>
            </a:r>
            <a:br>
              <a:rPr lang="cs-CZ" dirty="0" smtClean="0"/>
            </a:br>
            <a:endParaRPr lang="cs-CZ" dirty="0"/>
          </a:p>
          <a:p>
            <a:r>
              <a:rPr lang="cs-CZ" dirty="0" smtClean="0"/>
              <a:t>zaslání </a:t>
            </a:r>
            <a:r>
              <a:rPr lang="cs-CZ" dirty="0"/>
              <a:t>kontrolních listu s návrhem </a:t>
            </a:r>
            <a:r>
              <a:rPr lang="cs-CZ" dirty="0" smtClean="0"/>
              <a:t>hodnocení</a:t>
            </a:r>
            <a:br>
              <a:rPr lang="cs-CZ" dirty="0" smtClean="0"/>
            </a:br>
            <a:endParaRPr lang="cs-CZ" dirty="0"/>
          </a:p>
          <a:p>
            <a:r>
              <a:rPr lang="cs-CZ" dirty="0" smtClean="0"/>
              <a:t>společné </a:t>
            </a:r>
            <a:r>
              <a:rPr lang="cs-CZ" dirty="0"/>
              <a:t>jednání, kde </a:t>
            </a:r>
            <a:r>
              <a:rPr lang="cs-CZ" dirty="0" smtClean="0"/>
              <a:t>bude VK společně </a:t>
            </a:r>
            <a:r>
              <a:rPr lang="cs-CZ" dirty="0"/>
              <a:t>hodnotit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ožná účast pracovníka z ŘO IROP při hodnocení žádostí o podporu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Postup hodnocení </a:t>
            </a:r>
            <a:endParaRPr lang="cs-CZ" sz="3600" dirty="0"/>
          </a:p>
        </p:txBody>
      </p:sp>
      <p:pic>
        <p:nvPicPr>
          <p:cNvPr id="4" name="Picture 2" descr="D: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021288"/>
            <a:ext cx="4118575" cy="67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92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 pracovních dnů </a:t>
            </a:r>
            <a:br>
              <a:rPr lang="cs-CZ" dirty="0" smtClean="0"/>
            </a:br>
            <a:endParaRPr lang="cs-CZ" dirty="0" smtClean="0"/>
          </a:p>
          <a:p>
            <a:pPr>
              <a:buFontTx/>
              <a:buChar char="-"/>
            </a:pPr>
            <a:r>
              <a:rPr lang="cs-CZ" sz="2200" dirty="0" smtClean="0"/>
              <a:t>1. den – předání podkladů pro hodnocení </a:t>
            </a:r>
          </a:p>
          <a:p>
            <a:pPr>
              <a:buFontTx/>
              <a:buChar char="-"/>
            </a:pPr>
            <a:r>
              <a:rPr lang="cs-CZ" sz="2200" dirty="0" smtClean="0"/>
              <a:t>2. – 7. den – (5 dnů) individuální hodnocení projektů </a:t>
            </a:r>
          </a:p>
          <a:p>
            <a:pPr>
              <a:buFontTx/>
              <a:buChar char="-"/>
            </a:pPr>
            <a:r>
              <a:rPr lang="cs-CZ" sz="2200" dirty="0" smtClean="0"/>
              <a:t>8. den – společné jednání VK – vyhotovení kontrolních listů ke každé žádosti o podporu</a:t>
            </a:r>
          </a:p>
          <a:p>
            <a:pPr>
              <a:buFontTx/>
              <a:buChar char="-"/>
            </a:pPr>
            <a:r>
              <a:rPr lang="cs-CZ" sz="2200" dirty="0" smtClean="0"/>
              <a:t>9. – 13. den – (5 dnů) – vyhotovení zápisu hodnocení podepsaného všemi členy komise</a:t>
            </a:r>
          </a:p>
          <a:p>
            <a:pPr>
              <a:buFontTx/>
              <a:buChar char="-"/>
            </a:pPr>
            <a:r>
              <a:rPr lang="cs-CZ" sz="2200" dirty="0" smtClean="0"/>
              <a:t>14. – 18. den – zadávání údajů do systému pracovníky kanceláře </a:t>
            </a:r>
          </a:p>
          <a:p>
            <a:pPr>
              <a:buFontTx/>
              <a:buChar char="-"/>
            </a:pPr>
            <a:r>
              <a:rPr lang="cs-CZ" sz="2200" dirty="0" smtClean="0"/>
              <a:t>20. den – změna stavu MS 2014+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Časový harmonogram Věcného h.</a:t>
            </a:r>
            <a:endParaRPr lang="cs-CZ" sz="3600" dirty="0"/>
          </a:p>
        </p:txBody>
      </p:sp>
      <p:pic>
        <p:nvPicPr>
          <p:cNvPr id="4" name="Picture 2" descr="D: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021288"/>
            <a:ext cx="4118575" cy="67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836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200" dirty="0" smtClean="0"/>
              <a:t>K1 – Projekt je zaměřen na více klíčových kompetencí: </a:t>
            </a:r>
            <a:br>
              <a:rPr lang="cs-CZ" sz="2200" dirty="0" smtClean="0"/>
            </a:br>
            <a:r>
              <a:rPr lang="cs-CZ" sz="2200" dirty="0" smtClean="0"/>
              <a:t>	 - komunikace v cizích jazycích,</a:t>
            </a:r>
          </a:p>
          <a:p>
            <a:pPr marL="109728" indent="0">
              <a:buNone/>
            </a:pPr>
            <a:r>
              <a:rPr lang="cs-CZ" sz="2200" dirty="0"/>
              <a:t>	</a:t>
            </a:r>
            <a:r>
              <a:rPr lang="cs-CZ" sz="2200" dirty="0" smtClean="0"/>
              <a:t> - technických a řemeslných oborů,</a:t>
            </a:r>
          </a:p>
          <a:p>
            <a:pPr marL="109728" indent="0">
              <a:buNone/>
            </a:pPr>
            <a:r>
              <a:rPr lang="cs-CZ" sz="2200" dirty="0"/>
              <a:t>	</a:t>
            </a:r>
            <a:r>
              <a:rPr lang="cs-CZ" sz="2200" dirty="0" smtClean="0"/>
              <a:t> - přírodních věd,</a:t>
            </a:r>
          </a:p>
          <a:p>
            <a:pPr marL="109728" indent="0">
              <a:buNone/>
            </a:pPr>
            <a:r>
              <a:rPr lang="cs-CZ" sz="2200" dirty="0"/>
              <a:t>	</a:t>
            </a:r>
            <a:r>
              <a:rPr lang="cs-CZ" sz="2200" dirty="0" smtClean="0"/>
              <a:t> - práce s digitálními  technologiemi.</a:t>
            </a:r>
          </a:p>
          <a:p>
            <a:pPr marL="109728" indent="0">
              <a:buNone/>
            </a:pPr>
            <a:r>
              <a:rPr lang="cs-CZ" sz="2200" dirty="0" smtClean="0"/>
              <a:t/>
            </a:r>
            <a:br>
              <a:rPr lang="cs-CZ" sz="2200" dirty="0" smtClean="0"/>
            </a:br>
            <a:endParaRPr lang="cs-CZ" sz="2200" dirty="0"/>
          </a:p>
          <a:p>
            <a:pPr marL="109728" indent="0">
              <a:buNone/>
            </a:pPr>
            <a:r>
              <a:rPr lang="cs-CZ" sz="2200" dirty="0" smtClean="0"/>
              <a:t>K2 – Projekt zahrnuje výuku více předmětů / aktivit v podporovaných klíčových kompetencích IROP.</a:t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1800" i="1" dirty="0" smtClean="0"/>
              <a:t>Pozn.: cizí jazyk členěn na předměty anglický jazyk, německý jazyk, ruský jazyk atd.</a:t>
            </a:r>
            <a:endParaRPr lang="cs-CZ" sz="18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Kritéria VH - Vzdělanost </a:t>
            </a:r>
            <a:endParaRPr lang="cs-CZ" sz="3600" dirty="0"/>
          </a:p>
        </p:txBody>
      </p:sp>
      <p:pic>
        <p:nvPicPr>
          <p:cNvPr id="4" name="Picture 2" descr="D: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021288"/>
            <a:ext cx="4118575" cy="67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412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200" dirty="0" smtClean="0"/>
              <a:t>K3 – Projekt řeší využití výstupů projektu v kalendářním roce.</a:t>
            </a:r>
          </a:p>
          <a:p>
            <a:pPr marL="109728" indent="0">
              <a:buNone/>
            </a:pPr>
            <a:endParaRPr lang="cs-CZ" sz="2200" dirty="0"/>
          </a:p>
          <a:p>
            <a:pPr marL="109728" indent="0">
              <a:buNone/>
            </a:pPr>
            <a:r>
              <a:rPr lang="cs-CZ" sz="2200" dirty="0" smtClean="0"/>
              <a:t>K4 – V harmonogramu projektu jsou popsány aktivity jednotlivých fází projektu.</a:t>
            </a:r>
          </a:p>
          <a:p>
            <a:pPr marL="109728" indent="0">
              <a:buNone/>
            </a:pPr>
            <a:endParaRPr lang="cs-CZ" sz="2200" dirty="0" smtClean="0"/>
          </a:p>
          <a:p>
            <a:pPr marL="109728" indent="0">
              <a:buNone/>
            </a:pPr>
            <a:r>
              <a:rPr lang="cs-CZ" sz="2200" dirty="0" smtClean="0"/>
              <a:t>K5 – Doba realizace projektu.</a:t>
            </a:r>
          </a:p>
          <a:p>
            <a:pPr marL="109728" indent="0">
              <a:buNone/>
            </a:pPr>
            <a:endParaRPr lang="cs-CZ" sz="2200" dirty="0"/>
          </a:p>
          <a:p>
            <a:pPr marL="109728" indent="0">
              <a:buNone/>
            </a:pPr>
            <a:r>
              <a:rPr lang="cs-CZ" sz="2200" dirty="0"/>
              <a:t>K6 – V projektu jsou uvedena hlavní rizika ve fázích projektu a způsob jejich eliminace.</a:t>
            </a:r>
          </a:p>
          <a:p>
            <a:pPr marL="109728" indent="0">
              <a:buNone/>
            </a:pPr>
            <a:endParaRPr lang="cs-CZ" sz="2000" dirty="0"/>
          </a:p>
          <a:p>
            <a:pPr marL="109728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Kritéria VH - Vzdělanost </a:t>
            </a:r>
          </a:p>
        </p:txBody>
      </p:sp>
      <p:pic>
        <p:nvPicPr>
          <p:cNvPr id="4" name="Picture 2" descr="D: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021288"/>
            <a:ext cx="4118575" cy="67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0B050"/>
      </a:accent1>
      <a:accent2>
        <a:srgbClr val="00B050"/>
      </a:accent2>
      <a:accent3>
        <a:srgbClr val="00B050"/>
      </a:accent3>
      <a:accent4>
        <a:srgbClr val="00B050"/>
      </a:accent4>
      <a:accent5>
        <a:srgbClr val="00B050"/>
      </a:accent5>
      <a:accent6>
        <a:srgbClr val="00B050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177</Words>
  <Application>Microsoft Office PowerPoint</Application>
  <PresentationFormat>Předvádění na obrazovce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Školení VÝBĚROVÉ KOMISE</vt:lpstr>
      <vt:lpstr>Program </vt:lpstr>
      <vt:lpstr>Prověření členů VK – střed zájmů</vt:lpstr>
      <vt:lpstr>Povinnosti výběrové komise</vt:lpstr>
      <vt:lpstr>Obecné údaje výzvy </vt:lpstr>
      <vt:lpstr>Postup hodnocení </vt:lpstr>
      <vt:lpstr>Časový harmonogram Věcného h.</vt:lpstr>
      <vt:lpstr>Kritéria VH - Vzdělanost </vt:lpstr>
      <vt:lpstr>Kritéria VH - Vzdělanost </vt:lpstr>
      <vt:lpstr>Kritéria VH - Vzdělanost 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VÝBĚROVÉ KOMISE</dc:title>
  <dc:creator>Manažer IROP</dc:creator>
  <cp:lastModifiedBy>Manažer IROP</cp:lastModifiedBy>
  <cp:revision>14</cp:revision>
  <dcterms:created xsi:type="dcterms:W3CDTF">2018-04-03T09:35:04Z</dcterms:created>
  <dcterms:modified xsi:type="dcterms:W3CDTF">2018-04-04T08:42:10Z</dcterms:modified>
</cp:coreProperties>
</file>